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0" r:id="rId2"/>
    <p:sldId id="325" r:id="rId3"/>
    <p:sldId id="327" r:id="rId4"/>
    <p:sldId id="326" r:id="rId5"/>
    <p:sldId id="256" r:id="rId6"/>
    <p:sldId id="259" r:id="rId7"/>
    <p:sldId id="305" r:id="rId8"/>
    <p:sldId id="276" r:id="rId9"/>
    <p:sldId id="310" r:id="rId10"/>
    <p:sldId id="322" r:id="rId11"/>
    <p:sldId id="319" r:id="rId12"/>
    <p:sldId id="320" r:id="rId13"/>
    <p:sldId id="321" r:id="rId14"/>
    <p:sldId id="324" r:id="rId15"/>
    <p:sldId id="280" r:id="rId16"/>
    <p:sldId id="306" r:id="rId17"/>
    <p:sldId id="308" r:id="rId18"/>
    <p:sldId id="314" r:id="rId19"/>
    <p:sldId id="297" r:id="rId20"/>
    <p:sldId id="298" r:id="rId21"/>
    <p:sldId id="315" r:id="rId22"/>
    <p:sldId id="317" r:id="rId23"/>
    <p:sldId id="307" r:id="rId24"/>
    <p:sldId id="301" r:id="rId25"/>
    <p:sldId id="300" r:id="rId26"/>
    <p:sldId id="288" r:id="rId27"/>
    <p:sldId id="295" r:id="rId28"/>
    <p:sldId id="273" r:id="rId29"/>
    <p:sldId id="290" r:id="rId30"/>
    <p:sldId id="282" r:id="rId31"/>
    <p:sldId id="292" r:id="rId32"/>
    <p:sldId id="281" r:id="rId33"/>
    <p:sldId id="303" r:id="rId34"/>
    <p:sldId id="270" r:id="rId35"/>
    <p:sldId id="299"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35"/>
    <p:restoredTop sz="93902"/>
  </p:normalViewPr>
  <p:slideViewPr>
    <p:cSldViewPr snapToGrid="0" snapToObjects="1">
      <p:cViewPr>
        <p:scale>
          <a:sx n="150" d="100"/>
          <a:sy n="150" d="100"/>
        </p:scale>
        <p:origin x="824"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50ECA-D6F4-784C-9A4E-0D7D6B805150}" type="datetimeFigureOut">
              <a:rPr lang="it-IT" smtClean="0"/>
              <a:t>28/10/24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20C57-E56B-934F-BE57-7124A616A972}" type="slidenum">
              <a:rPr lang="it-IT" smtClean="0"/>
              <a:t>‹N›</a:t>
            </a:fld>
            <a:endParaRPr lang="it-IT"/>
          </a:p>
        </p:txBody>
      </p:sp>
    </p:spTree>
    <p:extLst>
      <p:ext uri="{BB962C8B-B14F-4D97-AF65-F5344CB8AC3E}">
        <p14:creationId xmlns:p14="http://schemas.microsoft.com/office/powerpoint/2010/main" val="154178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20C57-E56B-934F-BE57-7124A616A972}" type="slidenum">
              <a:rPr lang="it-IT" smtClean="0"/>
              <a:t>5</a:t>
            </a:fld>
            <a:endParaRPr lang="it-IT"/>
          </a:p>
        </p:txBody>
      </p:sp>
    </p:spTree>
    <p:extLst>
      <p:ext uri="{BB962C8B-B14F-4D97-AF65-F5344CB8AC3E}">
        <p14:creationId xmlns:p14="http://schemas.microsoft.com/office/powerpoint/2010/main" val="295925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20C57-E56B-934F-BE57-7124A616A972}" type="slidenum">
              <a:rPr lang="it-IT" smtClean="0"/>
              <a:t>16</a:t>
            </a:fld>
            <a:endParaRPr lang="it-IT"/>
          </a:p>
        </p:txBody>
      </p:sp>
    </p:spTree>
    <p:extLst>
      <p:ext uri="{BB962C8B-B14F-4D97-AF65-F5344CB8AC3E}">
        <p14:creationId xmlns:p14="http://schemas.microsoft.com/office/powerpoint/2010/main" val="87411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20C57-E56B-934F-BE57-7124A616A972}" type="slidenum">
              <a:rPr lang="it-IT" smtClean="0"/>
              <a:t>17</a:t>
            </a:fld>
            <a:endParaRPr lang="it-IT"/>
          </a:p>
        </p:txBody>
      </p:sp>
    </p:spTree>
    <p:extLst>
      <p:ext uri="{BB962C8B-B14F-4D97-AF65-F5344CB8AC3E}">
        <p14:creationId xmlns:p14="http://schemas.microsoft.com/office/powerpoint/2010/main" val="423366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20C57-E56B-934F-BE57-7124A616A972}" type="slidenum">
              <a:rPr lang="it-IT" smtClean="0"/>
              <a:t>23</a:t>
            </a:fld>
            <a:endParaRPr lang="it-IT"/>
          </a:p>
        </p:txBody>
      </p:sp>
    </p:spTree>
    <p:extLst>
      <p:ext uri="{BB962C8B-B14F-4D97-AF65-F5344CB8AC3E}">
        <p14:creationId xmlns:p14="http://schemas.microsoft.com/office/powerpoint/2010/main" val="146693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20C57-E56B-934F-BE57-7124A616A972}" type="slidenum">
              <a:rPr lang="it-IT" smtClean="0"/>
              <a:t>34</a:t>
            </a:fld>
            <a:endParaRPr lang="it-IT"/>
          </a:p>
        </p:txBody>
      </p:sp>
    </p:spTree>
    <p:extLst>
      <p:ext uri="{BB962C8B-B14F-4D97-AF65-F5344CB8AC3E}">
        <p14:creationId xmlns:p14="http://schemas.microsoft.com/office/powerpoint/2010/main" val="5366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20C57-E56B-934F-BE57-7124A616A972}" type="slidenum">
              <a:rPr lang="it-IT" smtClean="0"/>
              <a:t>7</a:t>
            </a:fld>
            <a:endParaRPr lang="it-IT"/>
          </a:p>
        </p:txBody>
      </p:sp>
    </p:spTree>
    <p:extLst>
      <p:ext uri="{BB962C8B-B14F-4D97-AF65-F5344CB8AC3E}">
        <p14:creationId xmlns:p14="http://schemas.microsoft.com/office/powerpoint/2010/main" val="305674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20C57-E56B-934F-BE57-7124A616A972}" type="slidenum">
              <a:rPr lang="it-IT" smtClean="0"/>
              <a:t>9</a:t>
            </a:fld>
            <a:endParaRPr lang="it-IT"/>
          </a:p>
        </p:txBody>
      </p:sp>
    </p:spTree>
    <p:extLst>
      <p:ext uri="{BB962C8B-B14F-4D97-AF65-F5344CB8AC3E}">
        <p14:creationId xmlns:p14="http://schemas.microsoft.com/office/powerpoint/2010/main" val="35621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B564-5BDE-004A-9517-B631A6FFC94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CB408A3-8C94-43A4-31FE-7D8457CEC57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C2D9117-5DC9-13ED-F210-58D9C41FBC0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3006E56-A1D9-A10D-C78D-22C5E7377FE2}"/>
              </a:ext>
            </a:extLst>
          </p:cNvPr>
          <p:cNvSpPr>
            <a:spLocks noGrp="1"/>
          </p:cNvSpPr>
          <p:nvPr>
            <p:ph type="sldNum" sz="quarter" idx="5"/>
          </p:nvPr>
        </p:nvSpPr>
        <p:spPr/>
        <p:txBody>
          <a:bodyPr/>
          <a:lstStyle/>
          <a:p>
            <a:fld id="{2F720C57-E56B-934F-BE57-7124A616A972}" type="slidenum">
              <a:rPr lang="it-IT" smtClean="0"/>
              <a:t>10</a:t>
            </a:fld>
            <a:endParaRPr lang="it-IT"/>
          </a:p>
        </p:txBody>
      </p:sp>
    </p:spTree>
    <p:extLst>
      <p:ext uri="{BB962C8B-B14F-4D97-AF65-F5344CB8AC3E}">
        <p14:creationId xmlns:p14="http://schemas.microsoft.com/office/powerpoint/2010/main" val="24182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0EB44-E11B-E2E1-1118-65CC4ECA2F4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6802EE0-8DF4-AA32-7D62-567593FD340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7F52427-2911-A911-2D93-A9BC4168F1C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D60DD0A-FD1F-AFD8-89F4-74012DAC862F}"/>
              </a:ext>
            </a:extLst>
          </p:cNvPr>
          <p:cNvSpPr>
            <a:spLocks noGrp="1"/>
          </p:cNvSpPr>
          <p:nvPr>
            <p:ph type="sldNum" sz="quarter" idx="5"/>
          </p:nvPr>
        </p:nvSpPr>
        <p:spPr/>
        <p:txBody>
          <a:bodyPr/>
          <a:lstStyle/>
          <a:p>
            <a:fld id="{2F720C57-E56B-934F-BE57-7124A616A972}" type="slidenum">
              <a:rPr lang="it-IT" smtClean="0"/>
              <a:t>11</a:t>
            </a:fld>
            <a:endParaRPr lang="it-IT"/>
          </a:p>
        </p:txBody>
      </p:sp>
    </p:spTree>
    <p:extLst>
      <p:ext uri="{BB962C8B-B14F-4D97-AF65-F5344CB8AC3E}">
        <p14:creationId xmlns:p14="http://schemas.microsoft.com/office/powerpoint/2010/main" val="387636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6B9B0-2D33-95C4-8761-56F8C20E31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C4C055-9B49-360A-A7C8-CB996F675C0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BD6559-709A-559F-CEE0-50135BD554A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8CD91C2-3A6F-9633-1CCF-2E38730FF2E5}"/>
              </a:ext>
            </a:extLst>
          </p:cNvPr>
          <p:cNvSpPr>
            <a:spLocks noGrp="1"/>
          </p:cNvSpPr>
          <p:nvPr>
            <p:ph type="sldNum" sz="quarter" idx="5"/>
          </p:nvPr>
        </p:nvSpPr>
        <p:spPr/>
        <p:txBody>
          <a:bodyPr/>
          <a:lstStyle/>
          <a:p>
            <a:fld id="{2F720C57-E56B-934F-BE57-7124A616A972}" type="slidenum">
              <a:rPr lang="it-IT" smtClean="0"/>
              <a:t>12</a:t>
            </a:fld>
            <a:endParaRPr lang="it-IT"/>
          </a:p>
        </p:txBody>
      </p:sp>
    </p:spTree>
    <p:extLst>
      <p:ext uri="{BB962C8B-B14F-4D97-AF65-F5344CB8AC3E}">
        <p14:creationId xmlns:p14="http://schemas.microsoft.com/office/powerpoint/2010/main" val="385680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52DE8-0023-E379-E6CB-50980539D22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C4C66F7-4378-F60A-88CB-3339855B5FB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1DD8A7-6300-D5A7-7C3D-8CB5CA352E3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B1D5647-E87D-9809-1A54-8B70093DEF61}"/>
              </a:ext>
            </a:extLst>
          </p:cNvPr>
          <p:cNvSpPr>
            <a:spLocks noGrp="1"/>
          </p:cNvSpPr>
          <p:nvPr>
            <p:ph type="sldNum" sz="quarter" idx="5"/>
          </p:nvPr>
        </p:nvSpPr>
        <p:spPr/>
        <p:txBody>
          <a:bodyPr/>
          <a:lstStyle/>
          <a:p>
            <a:fld id="{2F720C57-E56B-934F-BE57-7124A616A972}" type="slidenum">
              <a:rPr lang="it-IT" smtClean="0"/>
              <a:t>13</a:t>
            </a:fld>
            <a:endParaRPr lang="it-IT"/>
          </a:p>
        </p:txBody>
      </p:sp>
    </p:spTree>
    <p:extLst>
      <p:ext uri="{BB962C8B-B14F-4D97-AF65-F5344CB8AC3E}">
        <p14:creationId xmlns:p14="http://schemas.microsoft.com/office/powerpoint/2010/main" val="347048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D56AA-5A91-075C-AFD8-2F203DD3C5E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0E87893-ECF6-EA66-5FD9-2ED05DB17A2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48B09A1-521B-39B5-3050-74678411C52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FB32099-0D4E-202B-288D-031C5F1F7BCA}"/>
              </a:ext>
            </a:extLst>
          </p:cNvPr>
          <p:cNvSpPr>
            <a:spLocks noGrp="1"/>
          </p:cNvSpPr>
          <p:nvPr>
            <p:ph type="sldNum" sz="quarter" idx="5"/>
          </p:nvPr>
        </p:nvSpPr>
        <p:spPr/>
        <p:txBody>
          <a:bodyPr/>
          <a:lstStyle/>
          <a:p>
            <a:fld id="{2F720C57-E56B-934F-BE57-7124A616A972}" type="slidenum">
              <a:rPr lang="it-IT" smtClean="0"/>
              <a:t>14</a:t>
            </a:fld>
            <a:endParaRPr lang="it-IT"/>
          </a:p>
        </p:txBody>
      </p:sp>
    </p:spTree>
    <p:extLst>
      <p:ext uri="{BB962C8B-B14F-4D97-AF65-F5344CB8AC3E}">
        <p14:creationId xmlns:p14="http://schemas.microsoft.com/office/powerpoint/2010/main" val="347530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20C57-E56B-934F-BE57-7124A616A972}" type="slidenum">
              <a:rPr lang="it-IT" smtClean="0"/>
              <a:t>15</a:t>
            </a:fld>
            <a:endParaRPr lang="it-IT"/>
          </a:p>
        </p:txBody>
      </p:sp>
    </p:spTree>
    <p:extLst>
      <p:ext uri="{BB962C8B-B14F-4D97-AF65-F5344CB8AC3E}">
        <p14:creationId xmlns:p14="http://schemas.microsoft.com/office/powerpoint/2010/main" val="86676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E12C6-7CE7-B24B-A09B-49A6A54907D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14647A5-716F-3642-A1F4-338127417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C2E8673-E6E7-5144-B852-B0CF9C196735}"/>
              </a:ext>
            </a:extLst>
          </p:cNvPr>
          <p:cNvSpPr>
            <a:spLocks noGrp="1"/>
          </p:cNvSpPr>
          <p:nvPr>
            <p:ph type="dt" sz="half" idx="10"/>
          </p:nvPr>
        </p:nvSpPr>
        <p:spPr/>
        <p:txBody>
          <a:bodyPr/>
          <a:lstStyle/>
          <a:p>
            <a:fld id="{3C6B5FA8-DF19-A143-ADF5-2EFC47695616}" type="datetime1">
              <a:rPr lang="it-IT" smtClean="0"/>
              <a:t>28/10/24</a:t>
            </a:fld>
            <a:endParaRPr lang="it-IT"/>
          </a:p>
        </p:txBody>
      </p:sp>
      <p:sp>
        <p:nvSpPr>
          <p:cNvPr id="5" name="Segnaposto piè di pagina 4">
            <a:extLst>
              <a:ext uri="{FF2B5EF4-FFF2-40B4-BE49-F238E27FC236}">
                <a16:creationId xmlns:a16="http://schemas.microsoft.com/office/drawing/2014/main" id="{6B361C52-2CD0-4A4D-907A-AA664E7907C3}"/>
              </a:ext>
            </a:extLst>
          </p:cNvPr>
          <p:cNvSpPr>
            <a:spLocks noGrp="1"/>
          </p:cNvSpPr>
          <p:nvPr>
            <p:ph type="ftr" sz="quarter" idx="11"/>
          </p:nvPr>
        </p:nvSpPr>
        <p:spPr/>
        <p:txBody>
          <a:bodyPr/>
          <a:lstStyle/>
          <a:p>
            <a:r>
              <a:rPr lang="it-IT"/>
              <a:t>roberto.fazioli@unife.it</a:t>
            </a:r>
          </a:p>
        </p:txBody>
      </p:sp>
      <p:sp>
        <p:nvSpPr>
          <p:cNvPr id="6" name="Segnaposto numero diapositiva 5">
            <a:extLst>
              <a:ext uri="{FF2B5EF4-FFF2-40B4-BE49-F238E27FC236}">
                <a16:creationId xmlns:a16="http://schemas.microsoft.com/office/drawing/2014/main" id="{58ADD4AA-BEF9-E747-92D0-A7BD2D18D44F}"/>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222886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CA75A3-836A-0145-A900-5F41B777E2C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C313D2C-0CEA-C546-B5A3-A569919A13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047B45-DBF9-5E4C-B291-620C9AFD0CAE}"/>
              </a:ext>
            </a:extLst>
          </p:cNvPr>
          <p:cNvSpPr>
            <a:spLocks noGrp="1"/>
          </p:cNvSpPr>
          <p:nvPr>
            <p:ph type="dt" sz="half" idx="10"/>
          </p:nvPr>
        </p:nvSpPr>
        <p:spPr/>
        <p:txBody>
          <a:bodyPr/>
          <a:lstStyle/>
          <a:p>
            <a:fld id="{41CEE16E-4FD5-0D4A-8492-B8B078423DA4}" type="datetime1">
              <a:rPr lang="it-IT" smtClean="0"/>
              <a:t>28/10/24</a:t>
            </a:fld>
            <a:endParaRPr lang="it-IT"/>
          </a:p>
        </p:txBody>
      </p:sp>
      <p:sp>
        <p:nvSpPr>
          <p:cNvPr id="5" name="Segnaposto piè di pagina 4">
            <a:extLst>
              <a:ext uri="{FF2B5EF4-FFF2-40B4-BE49-F238E27FC236}">
                <a16:creationId xmlns:a16="http://schemas.microsoft.com/office/drawing/2014/main" id="{5865483A-39A1-2D4F-B756-AA08D94542FE}"/>
              </a:ext>
            </a:extLst>
          </p:cNvPr>
          <p:cNvSpPr>
            <a:spLocks noGrp="1"/>
          </p:cNvSpPr>
          <p:nvPr>
            <p:ph type="ftr" sz="quarter" idx="11"/>
          </p:nvPr>
        </p:nvSpPr>
        <p:spPr/>
        <p:txBody>
          <a:bodyPr/>
          <a:lstStyle/>
          <a:p>
            <a:r>
              <a:rPr lang="it-IT"/>
              <a:t>roberto.fazioli@unife.it</a:t>
            </a:r>
          </a:p>
        </p:txBody>
      </p:sp>
      <p:sp>
        <p:nvSpPr>
          <p:cNvPr id="6" name="Segnaposto numero diapositiva 5">
            <a:extLst>
              <a:ext uri="{FF2B5EF4-FFF2-40B4-BE49-F238E27FC236}">
                <a16:creationId xmlns:a16="http://schemas.microsoft.com/office/drawing/2014/main" id="{B21BA7A0-8E81-BB41-9D71-C080915E50AB}"/>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126597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57804FB-D876-7E4D-AF99-ECC4DE3CD65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1160F31-ACA2-5C41-8814-6652424F737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151021-151E-2445-870A-213CA54E7688}"/>
              </a:ext>
            </a:extLst>
          </p:cNvPr>
          <p:cNvSpPr>
            <a:spLocks noGrp="1"/>
          </p:cNvSpPr>
          <p:nvPr>
            <p:ph type="dt" sz="half" idx="10"/>
          </p:nvPr>
        </p:nvSpPr>
        <p:spPr/>
        <p:txBody>
          <a:bodyPr/>
          <a:lstStyle/>
          <a:p>
            <a:fld id="{3459F5C7-6ADE-BD47-A365-2FB72E0952EF}" type="datetime1">
              <a:rPr lang="it-IT" smtClean="0"/>
              <a:t>28/10/24</a:t>
            </a:fld>
            <a:endParaRPr lang="it-IT"/>
          </a:p>
        </p:txBody>
      </p:sp>
      <p:sp>
        <p:nvSpPr>
          <p:cNvPr id="5" name="Segnaposto piè di pagina 4">
            <a:extLst>
              <a:ext uri="{FF2B5EF4-FFF2-40B4-BE49-F238E27FC236}">
                <a16:creationId xmlns:a16="http://schemas.microsoft.com/office/drawing/2014/main" id="{E6105139-2743-014C-ADAA-300B4CDE93CE}"/>
              </a:ext>
            </a:extLst>
          </p:cNvPr>
          <p:cNvSpPr>
            <a:spLocks noGrp="1"/>
          </p:cNvSpPr>
          <p:nvPr>
            <p:ph type="ftr" sz="quarter" idx="11"/>
          </p:nvPr>
        </p:nvSpPr>
        <p:spPr/>
        <p:txBody>
          <a:bodyPr/>
          <a:lstStyle/>
          <a:p>
            <a:r>
              <a:rPr lang="it-IT"/>
              <a:t>roberto.fazioli@unife.it</a:t>
            </a:r>
          </a:p>
        </p:txBody>
      </p:sp>
      <p:sp>
        <p:nvSpPr>
          <p:cNvPr id="6" name="Segnaposto numero diapositiva 5">
            <a:extLst>
              <a:ext uri="{FF2B5EF4-FFF2-40B4-BE49-F238E27FC236}">
                <a16:creationId xmlns:a16="http://schemas.microsoft.com/office/drawing/2014/main" id="{B3B3A709-B53F-B649-B0E5-0216C034F944}"/>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307129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EEB8D0-E636-264D-8394-1EEF5E3C8E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6DB4D5-3F3C-194F-A8A2-4B5D5BB95CD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5E6C24-0332-724B-A78C-CB3C95891892}"/>
              </a:ext>
            </a:extLst>
          </p:cNvPr>
          <p:cNvSpPr>
            <a:spLocks noGrp="1"/>
          </p:cNvSpPr>
          <p:nvPr>
            <p:ph type="dt" sz="half" idx="10"/>
          </p:nvPr>
        </p:nvSpPr>
        <p:spPr/>
        <p:txBody>
          <a:bodyPr/>
          <a:lstStyle/>
          <a:p>
            <a:fld id="{B9998DCD-6E4A-034D-BE59-3FC20C26A776}" type="datetime1">
              <a:rPr lang="it-IT" smtClean="0"/>
              <a:t>28/10/24</a:t>
            </a:fld>
            <a:endParaRPr lang="it-IT"/>
          </a:p>
        </p:txBody>
      </p:sp>
      <p:sp>
        <p:nvSpPr>
          <p:cNvPr id="5" name="Segnaposto piè di pagina 4">
            <a:extLst>
              <a:ext uri="{FF2B5EF4-FFF2-40B4-BE49-F238E27FC236}">
                <a16:creationId xmlns:a16="http://schemas.microsoft.com/office/drawing/2014/main" id="{70E68296-BD20-4A4A-B154-3E8932BE9BED}"/>
              </a:ext>
            </a:extLst>
          </p:cNvPr>
          <p:cNvSpPr>
            <a:spLocks noGrp="1"/>
          </p:cNvSpPr>
          <p:nvPr>
            <p:ph type="ftr" sz="quarter" idx="11"/>
          </p:nvPr>
        </p:nvSpPr>
        <p:spPr/>
        <p:txBody>
          <a:bodyPr/>
          <a:lstStyle/>
          <a:p>
            <a:r>
              <a:rPr lang="it-IT"/>
              <a:t>roberto.fazioli@unife.it</a:t>
            </a:r>
          </a:p>
        </p:txBody>
      </p:sp>
      <p:sp>
        <p:nvSpPr>
          <p:cNvPr id="6" name="Segnaposto numero diapositiva 5">
            <a:extLst>
              <a:ext uri="{FF2B5EF4-FFF2-40B4-BE49-F238E27FC236}">
                <a16:creationId xmlns:a16="http://schemas.microsoft.com/office/drawing/2014/main" id="{D74B7501-1A89-CF45-BDFC-A23042E08FFA}"/>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51972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775082-945B-9D44-9C9A-C235465D901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3562420-29E5-D84E-B61B-DED9C8FF9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8726F8A-2FF6-214A-BA8A-ABB40BAAA8B5}"/>
              </a:ext>
            </a:extLst>
          </p:cNvPr>
          <p:cNvSpPr>
            <a:spLocks noGrp="1"/>
          </p:cNvSpPr>
          <p:nvPr>
            <p:ph type="dt" sz="half" idx="10"/>
          </p:nvPr>
        </p:nvSpPr>
        <p:spPr/>
        <p:txBody>
          <a:bodyPr/>
          <a:lstStyle/>
          <a:p>
            <a:fld id="{C936A26A-EAF4-DB45-9632-516154C3C193}" type="datetime1">
              <a:rPr lang="it-IT" smtClean="0"/>
              <a:t>28/10/24</a:t>
            </a:fld>
            <a:endParaRPr lang="it-IT"/>
          </a:p>
        </p:txBody>
      </p:sp>
      <p:sp>
        <p:nvSpPr>
          <p:cNvPr id="5" name="Segnaposto piè di pagina 4">
            <a:extLst>
              <a:ext uri="{FF2B5EF4-FFF2-40B4-BE49-F238E27FC236}">
                <a16:creationId xmlns:a16="http://schemas.microsoft.com/office/drawing/2014/main" id="{9C72C605-CF0A-2444-8A3C-7410A70845BD}"/>
              </a:ext>
            </a:extLst>
          </p:cNvPr>
          <p:cNvSpPr>
            <a:spLocks noGrp="1"/>
          </p:cNvSpPr>
          <p:nvPr>
            <p:ph type="ftr" sz="quarter" idx="11"/>
          </p:nvPr>
        </p:nvSpPr>
        <p:spPr/>
        <p:txBody>
          <a:bodyPr/>
          <a:lstStyle/>
          <a:p>
            <a:r>
              <a:rPr lang="it-IT"/>
              <a:t>roberto.fazioli@unife.it</a:t>
            </a:r>
          </a:p>
        </p:txBody>
      </p:sp>
      <p:sp>
        <p:nvSpPr>
          <p:cNvPr id="6" name="Segnaposto numero diapositiva 5">
            <a:extLst>
              <a:ext uri="{FF2B5EF4-FFF2-40B4-BE49-F238E27FC236}">
                <a16:creationId xmlns:a16="http://schemas.microsoft.com/office/drawing/2014/main" id="{4D3A5DC0-3A4F-734D-A671-A0FD1EA13E68}"/>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373173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D02B6E-29F1-C94A-926F-41B3EA47870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2B23FCD-FDE1-B64A-9529-D45D2D627F6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2A2A738-FB37-6643-A713-5D4970F71F3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9E94A9F-A0EF-5D44-B3F7-7445E68D6A98}"/>
              </a:ext>
            </a:extLst>
          </p:cNvPr>
          <p:cNvSpPr>
            <a:spLocks noGrp="1"/>
          </p:cNvSpPr>
          <p:nvPr>
            <p:ph type="dt" sz="half" idx="10"/>
          </p:nvPr>
        </p:nvSpPr>
        <p:spPr/>
        <p:txBody>
          <a:bodyPr/>
          <a:lstStyle/>
          <a:p>
            <a:fld id="{6F980ADB-8A6C-9F4D-85E6-B842D64DBB16}" type="datetime1">
              <a:rPr lang="it-IT" smtClean="0"/>
              <a:t>28/10/24</a:t>
            </a:fld>
            <a:endParaRPr lang="it-IT"/>
          </a:p>
        </p:txBody>
      </p:sp>
      <p:sp>
        <p:nvSpPr>
          <p:cNvPr id="6" name="Segnaposto piè di pagina 5">
            <a:extLst>
              <a:ext uri="{FF2B5EF4-FFF2-40B4-BE49-F238E27FC236}">
                <a16:creationId xmlns:a16="http://schemas.microsoft.com/office/drawing/2014/main" id="{C5342BB9-EE14-904C-8C85-BC2D5E074BD4}"/>
              </a:ext>
            </a:extLst>
          </p:cNvPr>
          <p:cNvSpPr>
            <a:spLocks noGrp="1"/>
          </p:cNvSpPr>
          <p:nvPr>
            <p:ph type="ftr" sz="quarter" idx="11"/>
          </p:nvPr>
        </p:nvSpPr>
        <p:spPr/>
        <p:txBody>
          <a:bodyPr/>
          <a:lstStyle/>
          <a:p>
            <a:r>
              <a:rPr lang="it-IT"/>
              <a:t>roberto.fazioli@unife.it</a:t>
            </a:r>
          </a:p>
        </p:txBody>
      </p:sp>
      <p:sp>
        <p:nvSpPr>
          <p:cNvPr id="7" name="Segnaposto numero diapositiva 6">
            <a:extLst>
              <a:ext uri="{FF2B5EF4-FFF2-40B4-BE49-F238E27FC236}">
                <a16:creationId xmlns:a16="http://schemas.microsoft.com/office/drawing/2014/main" id="{462A14A5-92B2-DC4E-B69E-3BFFBAD6E9BA}"/>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277234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DF7033-5444-E746-85D8-11A1DD42CA1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B4EF7DD-1281-C048-89F3-458A763B7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7119B4A-8466-874A-A170-81732C4894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154CDE8-5596-C54C-9230-F4F4EBE66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6AB4988-8230-EC4C-9CB4-EEE4FDB92E1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8E4BC4A-1993-F04D-9C0C-71669AC53528}"/>
              </a:ext>
            </a:extLst>
          </p:cNvPr>
          <p:cNvSpPr>
            <a:spLocks noGrp="1"/>
          </p:cNvSpPr>
          <p:nvPr>
            <p:ph type="dt" sz="half" idx="10"/>
          </p:nvPr>
        </p:nvSpPr>
        <p:spPr/>
        <p:txBody>
          <a:bodyPr/>
          <a:lstStyle/>
          <a:p>
            <a:fld id="{FA1DF5D7-AE82-C84F-98DC-CC7BD81DE7CB}" type="datetime1">
              <a:rPr lang="it-IT" smtClean="0"/>
              <a:t>28/10/24</a:t>
            </a:fld>
            <a:endParaRPr lang="it-IT"/>
          </a:p>
        </p:txBody>
      </p:sp>
      <p:sp>
        <p:nvSpPr>
          <p:cNvPr id="8" name="Segnaposto piè di pagina 7">
            <a:extLst>
              <a:ext uri="{FF2B5EF4-FFF2-40B4-BE49-F238E27FC236}">
                <a16:creationId xmlns:a16="http://schemas.microsoft.com/office/drawing/2014/main" id="{6E550578-8D38-1F46-B500-693C5D46C7D0}"/>
              </a:ext>
            </a:extLst>
          </p:cNvPr>
          <p:cNvSpPr>
            <a:spLocks noGrp="1"/>
          </p:cNvSpPr>
          <p:nvPr>
            <p:ph type="ftr" sz="quarter" idx="11"/>
          </p:nvPr>
        </p:nvSpPr>
        <p:spPr/>
        <p:txBody>
          <a:bodyPr/>
          <a:lstStyle/>
          <a:p>
            <a:r>
              <a:rPr lang="it-IT"/>
              <a:t>roberto.fazioli@unife.it</a:t>
            </a:r>
          </a:p>
        </p:txBody>
      </p:sp>
      <p:sp>
        <p:nvSpPr>
          <p:cNvPr id="9" name="Segnaposto numero diapositiva 8">
            <a:extLst>
              <a:ext uri="{FF2B5EF4-FFF2-40B4-BE49-F238E27FC236}">
                <a16:creationId xmlns:a16="http://schemas.microsoft.com/office/drawing/2014/main" id="{0D91DD94-6DFA-0948-9A8A-E86D165108BD}"/>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3207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57D1D0-93FF-0248-89B6-065722336FD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8D53587-06A2-2A4A-8AD5-E8EF1572E584}"/>
              </a:ext>
            </a:extLst>
          </p:cNvPr>
          <p:cNvSpPr>
            <a:spLocks noGrp="1"/>
          </p:cNvSpPr>
          <p:nvPr>
            <p:ph type="dt" sz="half" idx="10"/>
          </p:nvPr>
        </p:nvSpPr>
        <p:spPr/>
        <p:txBody>
          <a:bodyPr/>
          <a:lstStyle/>
          <a:p>
            <a:fld id="{9BC40A14-CD65-C245-92F2-14E9010B9B8F}" type="datetime1">
              <a:rPr lang="it-IT" smtClean="0"/>
              <a:t>28/10/24</a:t>
            </a:fld>
            <a:endParaRPr lang="it-IT"/>
          </a:p>
        </p:txBody>
      </p:sp>
      <p:sp>
        <p:nvSpPr>
          <p:cNvPr id="4" name="Segnaposto piè di pagina 3">
            <a:extLst>
              <a:ext uri="{FF2B5EF4-FFF2-40B4-BE49-F238E27FC236}">
                <a16:creationId xmlns:a16="http://schemas.microsoft.com/office/drawing/2014/main" id="{244C9DD5-F5EA-814F-AEC6-F5BB0749F8D1}"/>
              </a:ext>
            </a:extLst>
          </p:cNvPr>
          <p:cNvSpPr>
            <a:spLocks noGrp="1"/>
          </p:cNvSpPr>
          <p:nvPr>
            <p:ph type="ftr" sz="quarter" idx="11"/>
          </p:nvPr>
        </p:nvSpPr>
        <p:spPr/>
        <p:txBody>
          <a:bodyPr/>
          <a:lstStyle/>
          <a:p>
            <a:r>
              <a:rPr lang="it-IT"/>
              <a:t>roberto.fazioli@unife.it</a:t>
            </a:r>
          </a:p>
        </p:txBody>
      </p:sp>
      <p:sp>
        <p:nvSpPr>
          <p:cNvPr id="5" name="Segnaposto numero diapositiva 4">
            <a:extLst>
              <a:ext uri="{FF2B5EF4-FFF2-40B4-BE49-F238E27FC236}">
                <a16:creationId xmlns:a16="http://schemas.microsoft.com/office/drawing/2014/main" id="{1565D073-616B-144C-AFA2-C83332C38679}"/>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375001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A241B24-7642-924D-812B-354F77D8B2C2}"/>
              </a:ext>
            </a:extLst>
          </p:cNvPr>
          <p:cNvSpPr>
            <a:spLocks noGrp="1"/>
          </p:cNvSpPr>
          <p:nvPr>
            <p:ph type="dt" sz="half" idx="10"/>
          </p:nvPr>
        </p:nvSpPr>
        <p:spPr/>
        <p:txBody>
          <a:bodyPr/>
          <a:lstStyle/>
          <a:p>
            <a:fld id="{C5AC43C4-F1D6-F242-A59B-CB880299DDF6}" type="datetime1">
              <a:rPr lang="it-IT" smtClean="0"/>
              <a:t>28/10/24</a:t>
            </a:fld>
            <a:endParaRPr lang="it-IT"/>
          </a:p>
        </p:txBody>
      </p:sp>
      <p:sp>
        <p:nvSpPr>
          <p:cNvPr id="3" name="Segnaposto piè di pagina 2">
            <a:extLst>
              <a:ext uri="{FF2B5EF4-FFF2-40B4-BE49-F238E27FC236}">
                <a16:creationId xmlns:a16="http://schemas.microsoft.com/office/drawing/2014/main" id="{B5AE6614-C14F-CC43-83A2-B4303F6BD47F}"/>
              </a:ext>
            </a:extLst>
          </p:cNvPr>
          <p:cNvSpPr>
            <a:spLocks noGrp="1"/>
          </p:cNvSpPr>
          <p:nvPr>
            <p:ph type="ftr" sz="quarter" idx="11"/>
          </p:nvPr>
        </p:nvSpPr>
        <p:spPr/>
        <p:txBody>
          <a:bodyPr/>
          <a:lstStyle/>
          <a:p>
            <a:r>
              <a:rPr lang="it-IT"/>
              <a:t>roberto.fazioli@unife.it</a:t>
            </a:r>
          </a:p>
        </p:txBody>
      </p:sp>
      <p:sp>
        <p:nvSpPr>
          <p:cNvPr id="4" name="Segnaposto numero diapositiva 3">
            <a:extLst>
              <a:ext uri="{FF2B5EF4-FFF2-40B4-BE49-F238E27FC236}">
                <a16:creationId xmlns:a16="http://schemas.microsoft.com/office/drawing/2014/main" id="{3AC96621-E7BF-E042-BBE0-1C04921DEDF5}"/>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364241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8FFFCA-644F-BF4F-9D12-308565DE669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FDFC95-5D15-9F48-9BA2-748B4B2CFF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52E3177-8DFC-C140-AAF7-CC3FD9234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DAF21BE-DC0C-444D-9D3E-AC6B3C5D14FB}"/>
              </a:ext>
            </a:extLst>
          </p:cNvPr>
          <p:cNvSpPr>
            <a:spLocks noGrp="1"/>
          </p:cNvSpPr>
          <p:nvPr>
            <p:ph type="dt" sz="half" idx="10"/>
          </p:nvPr>
        </p:nvSpPr>
        <p:spPr/>
        <p:txBody>
          <a:bodyPr/>
          <a:lstStyle/>
          <a:p>
            <a:fld id="{16221AC0-1374-6149-B84D-1AE5B9861742}" type="datetime1">
              <a:rPr lang="it-IT" smtClean="0"/>
              <a:t>28/10/24</a:t>
            </a:fld>
            <a:endParaRPr lang="it-IT"/>
          </a:p>
        </p:txBody>
      </p:sp>
      <p:sp>
        <p:nvSpPr>
          <p:cNvPr id="6" name="Segnaposto piè di pagina 5">
            <a:extLst>
              <a:ext uri="{FF2B5EF4-FFF2-40B4-BE49-F238E27FC236}">
                <a16:creationId xmlns:a16="http://schemas.microsoft.com/office/drawing/2014/main" id="{96389814-FC1D-3E40-A276-21C6F92E53B2}"/>
              </a:ext>
            </a:extLst>
          </p:cNvPr>
          <p:cNvSpPr>
            <a:spLocks noGrp="1"/>
          </p:cNvSpPr>
          <p:nvPr>
            <p:ph type="ftr" sz="quarter" idx="11"/>
          </p:nvPr>
        </p:nvSpPr>
        <p:spPr/>
        <p:txBody>
          <a:bodyPr/>
          <a:lstStyle/>
          <a:p>
            <a:r>
              <a:rPr lang="it-IT"/>
              <a:t>roberto.fazioli@unife.it</a:t>
            </a:r>
          </a:p>
        </p:txBody>
      </p:sp>
      <p:sp>
        <p:nvSpPr>
          <p:cNvPr id="7" name="Segnaposto numero diapositiva 6">
            <a:extLst>
              <a:ext uri="{FF2B5EF4-FFF2-40B4-BE49-F238E27FC236}">
                <a16:creationId xmlns:a16="http://schemas.microsoft.com/office/drawing/2014/main" id="{251DFAC9-8E39-4648-9AC9-C85E0E360710}"/>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428555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391A25-910F-D546-9233-29E3C3118A6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7304DF-4335-8D4A-8963-A1EAD3DD99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7FF60E2-A97A-0E41-91B7-FA1D78E65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221AD8C-2021-1440-8FA9-B2AC6EF05E7D}"/>
              </a:ext>
            </a:extLst>
          </p:cNvPr>
          <p:cNvSpPr>
            <a:spLocks noGrp="1"/>
          </p:cNvSpPr>
          <p:nvPr>
            <p:ph type="dt" sz="half" idx="10"/>
          </p:nvPr>
        </p:nvSpPr>
        <p:spPr/>
        <p:txBody>
          <a:bodyPr/>
          <a:lstStyle/>
          <a:p>
            <a:fld id="{D85E7E1B-683C-E749-9464-D4F2EFB33A91}" type="datetime1">
              <a:rPr lang="it-IT" smtClean="0"/>
              <a:t>28/10/24</a:t>
            </a:fld>
            <a:endParaRPr lang="it-IT"/>
          </a:p>
        </p:txBody>
      </p:sp>
      <p:sp>
        <p:nvSpPr>
          <p:cNvPr id="6" name="Segnaposto piè di pagina 5">
            <a:extLst>
              <a:ext uri="{FF2B5EF4-FFF2-40B4-BE49-F238E27FC236}">
                <a16:creationId xmlns:a16="http://schemas.microsoft.com/office/drawing/2014/main" id="{36A91FBE-03AC-644F-A656-AC72CFEB459E}"/>
              </a:ext>
            </a:extLst>
          </p:cNvPr>
          <p:cNvSpPr>
            <a:spLocks noGrp="1"/>
          </p:cNvSpPr>
          <p:nvPr>
            <p:ph type="ftr" sz="quarter" idx="11"/>
          </p:nvPr>
        </p:nvSpPr>
        <p:spPr/>
        <p:txBody>
          <a:bodyPr/>
          <a:lstStyle/>
          <a:p>
            <a:r>
              <a:rPr lang="it-IT"/>
              <a:t>roberto.fazioli@unife.it</a:t>
            </a:r>
          </a:p>
        </p:txBody>
      </p:sp>
      <p:sp>
        <p:nvSpPr>
          <p:cNvPr id="7" name="Segnaposto numero diapositiva 6">
            <a:extLst>
              <a:ext uri="{FF2B5EF4-FFF2-40B4-BE49-F238E27FC236}">
                <a16:creationId xmlns:a16="http://schemas.microsoft.com/office/drawing/2014/main" id="{87AB968E-43AA-5744-B43D-6E04A0787D17}"/>
              </a:ext>
            </a:extLst>
          </p:cNvPr>
          <p:cNvSpPr>
            <a:spLocks noGrp="1"/>
          </p:cNvSpPr>
          <p:nvPr>
            <p:ph type="sldNum" sz="quarter" idx="12"/>
          </p:nvPr>
        </p:nvSpPr>
        <p:spPr/>
        <p:txBody>
          <a:bodyPr/>
          <a:lstStyle/>
          <a:p>
            <a:fld id="{C8B92C26-1B65-2440-8B1F-41834F12A775}" type="slidenum">
              <a:rPr lang="it-IT" smtClean="0"/>
              <a:t>‹N›</a:t>
            </a:fld>
            <a:endParaRPr lang="it-IT"/>
          </a:p>
        </p:txBody>
      </p:sp>
    </p:spTree>
    <p:extLst>
      <p:ext uri="{BB962C8B-B14F-4D97-AF65-F5344CB8AC3E}">
        <p14:creationId xmlns:p14="http://schemas.microsoft.com/office/powerpoint/2010/main" val="406646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AE60934-824A-004C-8300-C67C4C7A8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17A03F5-0342-334A-99F8-86206D1CE2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07C3B1-8B7D-F946-B1B1-6094399B9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46718-6545-624F-969A-336031CAB965}" type="datetime1">
              <a:rPr lang="it-IT" smtClean="0"/>
              <a:t>28/10/24</a:t>
            </a:fld>
            <a:endParaRPr lang="it-IT"/>
          </a:p>
        </p:txBody>
      </p:sp>
      <p:sp>
        <p:nvSpPr>
          <p:cNvPr id="5" name="Segnaposto piè di pagina 4">
            <a:extLst>
              <a:ext uri="{FF2B5EF4-FFF2-40B4-BE49-F238E27FC236}">
                <a16:creationId xmlns:a16="http://schemas.microsoft.com/office/drawing/2014/main" id="{69AEEB65-8A73-0B4C-9CA0-96A0F553B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roberto.fazioli@unife.it</a:t>
            </a:r>
          </a:p>
        </p:txBody>
      </p:sp>
      <p:sp>
        <p:nvSpPr>
          <p:cNvPr id="6" name="Segnaposto numero diapositiva 5">
            <a:extLst>
              <a:ext uri="{FF2B5EF4-FFF2-40B4-BE49-F238E27FC236}">
                <a16:creationId xmlns:a16="http://schemas.microsoft.com/office/drawing/2014/main" id="{52F18C66-11E4-2047-9406-070D22E39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92C26-1B65-2440-8B1F-41834F12A775}" type="slidenum">
              <a:rPr lang="it-IT" smtClean="0"/>
              <a:t>‹N›</a:t>
            </a:fld>
            <a:endParaRPr lang="it-IT"/>
          </a:p>
        </p:txBody>
      </p:sp>
    </p:spTree>
    <p:extLst>
      <p:ext uri="{BB962C8B-B14F-4D97-AF65-F5344CB8AC3E}">
        <p14:creationId xmlns:p14="http://schemas.microsoft.com/office/powerpoint/2010/main" val="3664177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gse.it/servizi-per-te/autoconsumo/mapp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areaclienti.gse.i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reaclienti.gse.it/"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8FB3EF2-2550-F2C5-E5CA-081549746ED3}"/>
              </a:ext>
            </a:extLst>
          </p:cNvPr>
          <p:cNvSpPr>
            <a:spLocks noGrp="1"/>
          </p:cNvSpPr>
          <p:nvPr>
            <p:ph type="sldNum" sz="quarter" idx="12"/>
          </p:nvPr>
        </p:nvSpPr>
        <p:spPr/>
        <p:txBody>
          <a:bodyPr/>
          <a:lstStyle/>
          <a:p>
            <a:fld id="{C8B92C26-1B65-2440-8B1F-41834F12A775}" type="slidenum">
              <a:rPr lang="it-IT" smtClean="0"/>
              <a:t>1</a:t>
            </a:fld>
            <a:endParaRPr lang="it-IT"/>
          </a:p>
        </p:txBody>
      </p:sp>
      <p:pic>
        <p:nvPicPr>
          <p:cNvPr id="2" name="Immagine 1">
            <a:extLst>
              <a:ext uri="{FF2B5EF4-FFF2-40B4-BE49-F238E27FC236}">
                <a16:creationId xmlns:a16="http://schemas.microsoft.com/office/drawing/2014/main" id="{1A592875-1E9C-BAD7-D4FB-31493C227089}"/>
              </a:ext>
            </a:extLst>
          </p:cNvPr>
          <p:cNvPicPr>
            <a:picLocks noChangeAspect="1"/>
          </p:cNvPicPr>
          <p:nvPr/>
        </p:nvPicPr>
        <p:blipFill>
          <a:blip r:embed="rId2"/>
          <a:stretch>
            <a:fillRect/>
          </a:stretch>
        </p:blipFill>
        <p:spPr>
          <a:xfrm>
            <a:off x="5020407" y="1807595"/>
            <a:ext cx="2221512" cy="2493962"/>
          </a:xfrm>
          <a:prstGeom prst="rect">
            <a:avLst/>
          </a:prstGeom>
        </p:spPr>
      </p:pic>
      <p:sp>
        <p:nvSpPr>
          <p:cNvPr id="8" name="CasellaDiTesto 7">
            <a:extLst>
              <a:ext uri="{FF2B5EF4-FFF2-40B4-BE49-F238E27FC236}">
                <a16:creationId xmlns:a16="http://schemas.microsoft.com/office/drawing/2014/main" id="{E3F52AAD-54E9-0189-686B-D38743AAD0A0}"/>
              </a:ext>
            </a:extLst>
          </p:cNvPr>
          <p:cNvSpPr txBox="1"/>
          <p:nvPr/>
        </p:nvSpPr>
        <p:spPr>
          <a:xfrm>
            <a:off x="1802637" y="686193"/>
            <a:ext cx="8658869" cy="646331"/>
          </a:xfrm>
          <a:prstGeom prst="rect">
            <a:avLst/>
          </a:prstGeom>
          <a:noFill/>
        </p:spPr>
        <p:txBody>
          <a:bodyPr wrap="square">
            <a:spAutoFit/>
          </a:bodyPr>
          <a:lstStyle/>
          <a:p>
            <a:pPr algn="ctr"/>
            <a:r>
              <a:rPr lang="it-IT" sz="1800" dirty="0">
                <a:solidFill>
                  <a:schemeClr val="tx1"/>
                </a:solidFill>
                <a:latin typeface="Palatino Linotype" panose="02040502050505030304" pitchFamily="18" charset="0"/>
              </a:rPr>
              <a:t>Il Comune di Senigallia per il sostegno alle future</a:t>
            </a:r>
          </a:p>
          <a:p>
            <a:pPr algn="ctr"/>
            <a:r>
              <a:rPr lang="it-IT" sz="1800" b="1" dirty="0">
                <a:solidFill>
                  <a:schemeClr val="tx1"/>
                </a:solidFill>
                <a:latin typeface="Palatino Linotype" panose="02040502050505030304" pitchFamily="18" charset="0"/>
              </a:rPr>
              <a:t>Comunità Energetiche Rinnovabili</a:t>
            </a:r>
          </a:p>
        </p:txBody>
      </p:sp>
      <p:sp>
        <p:nvSpPr>
          <p:cNvPr id="6" name="CasellaDiTesto 5">
            <a:extLst>
              <a:ext uri="{FF2B5EF4-FFF2-40B4-BE49-F238E27FC236}">
                <a16:creationId xmlns:a16="http://schemas.microsoft.com/office/drawing/2014/main" id="{912F6D0B-D2C7-C392-15A0-FF457C184794}"/>
              </a:ext>
            </a:extLst>
          </p:cNvPr>
          <p:cNvSpPr txBox="1"/>
          <p:nvPr/>
        </p:nvSpPr>
        <p:spPr>
          <a:xfrm>
            <a:off x="852854" y="4776628"/>
            <a:ext cx="10500946" cy="1200329"/>
          </a:xfrm>
          <a:prstGeom prst="rect">
            <a:avLst/>
          </a:prstGeom>
          <a:noFill/>
        </p:spPr>
        <p:txBody>
          <a:bodyPr wrap="square">
            <a:spAutoFit/>
          </a:bodyPr>
          <a:lstStyle/>
          <a:p>
            <a:pPr algn="ctr"/>
            <a:r>
              <a:rPr lang="it-IT" b="1" i="1" dirty="0">
                <a:latin typeface="Palatino Linotype" panose="02040502050505030304" pitchFamily="18" charset="0"/>
                <a:cs typeface="Apple Chancery" panose="03020702040506060504" pitchFamily="66" charset="-79"/>
              </a:rPr>
              <a:t>Vademecum operativo </a:t>
            </a:r>
            <a:r>
              <a:rPr lang="it-IT" dirty="0">
                <a:latin typeface="Palatino Linotype" panose="02040502050505030304" pitchFamily="18" charset="0"/>
                <a:cs typeface="Apple Chancery" panose="03020702040506060504" pitchFamily="66" charset="-79"/>
              </a:rPr>
              <a:t>per dare seguito proattivo alla</a:t>
            </a:r>
            <a:r>
              <a:rPr lang="it-IT" sz="1800" dirty="0">
                <a:solidFill>
                  <a:schemeClr val="tx1"/>
                </a:solidFill>
                <a:latin typeface="Palatino Linotype" panose="02040502050505030304" pitchFamily="18" charset="0"/>
                <a:cs typeface="Apple Chancery" panose="03020702040506060504" pitchFamily="66" charset="-79"/>
              </a:rPr>
              <a:t> scelta deliberata di sostenere i cittadini, le attività economiche ed il territorio di Senigallia nei propri percorsi di sostenibilità ambientale, sociale ed economica, anche attraverso il sostegno del Comune allo sviluppo ordinato di processi aggregativi sul territorio di </a:t>
            </a:r>
            <a:r>
              <a:rPr lang="it-IT" sz="1800" b="1" i="1" dirty="0">
                <a:solidFill>
                  <a:schemeClr val="tx1"/>
                </a:solidFill>
                <a:latin typeface="Palatino Linotype" panose="02040502050505030304" pitchFamily="18" charset="0"/>
                <a:cs typeface="Apple Chancery" panose="03020702040506060504" pitchFamily="66" charset="-79"/>
              </a:rPr>
              <a:t>Comunità Energetiche Rinnovabili </a:t>
            </a:r>
            <a:endParaRPr lang="it-IT" b="1" i="1" dirty="0">
              <a:latin typeface="Palatino Linotype" panose="02040502050505030304" pitchFamily="18" charset="0"/>
            </a:endParaRPr>
          </a:p>
        </p:txBody>
      </p:sp>
      <p:sp>
        <p:nvSpPr>
          <p:cNvPr id="9" name="CasellaDiTesto 8">
            <a:extLst>
              <a:ext uri="{FF2B5EF4-FFF2-40B4-BE49-F238E27FC236}">
                <a16:creationId xmlns:a16="http://schemas.microsoft.com/office/drawing/2014/main" id="{6D1EED0D-ADCA-B79B-E8F1-196BD32625F3}"/>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70332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52E3C-C059-F03D-DFE8-02FD39C75D7B}"/>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34512A3-203E-C8E6-042C-47C42EE20D85}"/>
              </a:ext>
            </a:extLst>
          </p:cNvPr>
          <p:cNvSpPr>
            <a:spLocks noGrp="1"/>
          </p:cNvSpPr>
          <p:nvPr>
            <p:ph type="sldNum" sz="quarter" idx="12"/>
          </p:nvPr>
        </p:nvSpPr>
        <p:spPr/>
        <p:txBody>
          <a:bodyPr/>
          <a:lstStyle/>
          <a:p>
            <a:fld id="{C8B92C26-1B65-2440-8B1F-41834F12A775}" type="slidenum">
              <a:rPr lang="it-IT" smtClean="0"/>
              <a:t>10</a:t>
            </a:fld>
            <a:endParaRPr lang="it-IT"/>
          </a:p>
        </p:txBody>
      </p:sp>
      <p:sp>
        <p:nvSpPr>
          <p:cNvPr id="6" name="CasellaDiTesto 5">
            <a:extLst>
              <a:ext uri="{FF2B5EF4-FFF2-40B4-BE49-F238E27FC236}">
                <a16:creationId xmlns:a16="http://schemas.microsoft.com/office/drawing/2014/main" id="{B89619AA-7404-783E-97EB-BA17293CBB95}"/>
              </a:ext>
            </a:extLst>
          </p:cNvPr>
          <p:cNvSpPr txBox="1"/>
          <p:nvPr/>
        </p:nvSpPr>
        <p:spPr>
          <a:xfrm>
            <a:off x="341923" y="1320637"/>
            <a:ext cx="11296185" cy="4601260"/>
          </a:xfrm>
          <a:prstGeom prst="rect">
            <a:avLst/>
          </a:prstGeom>
          <a:noFill/>
        </p:spPr>
        <p:txBody>
          <a:bodyPr wrap="square">
            <a:spAutoFit/>
          </a:bodyPr>
          <a:lstStyle/>
          <a:p>
            <a:pPr algn="just">
              <a:spcBef>
                <a:spcPts val="600"/>
              </a:spcBef>
              <a:spcAft>
                <a:spcPts val="600"/>
              </a:spcAft>
            </a:pPr>
            <a:r>
              <a:rPr lang="it-IT" sz="1200" dirty="0">
                <a:latin typeface="Palatino Linotype" panose="02040502050505030304" pitchFamily="18" charset="0"/>
              </a:rPr>
              <a:t>7. Chi può far parte di una CER?</a:t>
            </a:r>
          </a:p>
          <a:p>
            <a:pPr marL="358775" algn="just">
              <a:spcAft>
                <a:spcPts val="600"/>
              </a:spcAft>
            </a:pPr>
            <a:r>
              <a:rPr lang="it-IT" sz="1200" i="1" dirty="0">
                <a:latin typeface="Palatino Linotype" panose="02040502050505030304" pitchFamily="18" charset="0"/>
              </a:rPr>
              <a:t>Una CER è una comunità che aggrega produttori da fonti rinnovabili e consumatori di energia. È quindi possibile partecipare alla CER in qualità di:</a:t>
            </a:r>
          </a:p>
          <a:p>
            <a:pPr marL="358775" algn="just">
              <a:spcAft>
                <a:spcPts val="600"/>
              </a:spcAft>
            </a:pPr>
            <a:r>
              <a:rPr lang="it-IT" sz="1200" i="1" dirty="0">
                <a:latin typeface="Palatino Linotype" panose="02040502050505030304" pitchFamily="18" charset="0"/>
              </a:rPr>
              <a:t>a) produttore di energia rinnovabile, soggetto che realizza un impianto fotovoltaico (o di altra tipologia, si veda il successivo punto xx);</a:t>
            </a:r>
          </a:p>
          <a:p>
            <a:pPr marL="358775" algn="just">
              <a:spcAft>
                <a:spcPts val="600"/>
              </a:spcAft>
            </a:pPr>
            <a:r>
              <a:rPr lang="it-IT" sz="1200" i="1" dirty="0">
                <a:latin typeface="Palatino Linotype" panose="02040502050505030304" pitchFamily="18" charset="0"/>
              </a:rPr>
              <a:t>b) </a:t>
            </a:r>
            <a:r>
              <a:rPr lang="it-IT" sz="1200" i="1" dirty="0" err="1">
                <a:latin typeface="Palatino Linotype" panose="02040502050505030304" pitchFamily="18" charset="0"/>
              </a:rPr>
              <a:t>autoconsumatore</a:t>
            </a:r>
            <a:r>
              <a:rPr lang="it-IT" sz="1200" i="1" dirty="0">
                <a:latin typeface="Palatino Linotype" panose="02040502050505030304" pitchFamily="18" charset="0"/>
              </a:rPr>
              <a:t> di energia rinnovabile, soggetto che possiede un impianto di produzione da fonte rinnovabile e che produce energia per soddisfare i propri consumi e condividere con il resto della comunità l’energia in eccesso;</a:t>
            </a:r>
          </a:p>
          <a:p>
            <a:pPr marL="358775" algn="just">
              <a:spcAft>
                <a:spcPts val="600"/>
              </a:spcAft>
            </a:pPr>
            <a:r>
              <a:rPr lang="it-IT" sz="1200" i="1" dirty="0">
                <a:latin typeface="Palatino Linotype" panose="02040502050505030304" pitchFamily="18" charset="0"/>
              </a:rPr>
              <a:t>c) consumatore di energia elettrica, soggetto che non possiede alcun impianto di produzione di energia, ma che ha una propria utenza elettrica, i cui consumi possono essere in parte coperti dall’energia elettrica rinnovabile prodotta dagli altri membri della comunità. Rientrano in tale casistica anche i clienti cosiddetti “Vulnerabili” e le famiglie a basso reddito.</a:t>
            </a:r>
          </a:p>
          <a:p>
            <a:pPr algn="just">
              <a:spcBef>
                <a:spcPts val="600"/>
              </a:spcBef>
              <a:spcAft>
                <a:spcPts val="600"/>
              </a:spcAft>
            </a:pPr>
            <a:r>
              <a:rPr lang="it-IT" sz="1200" dirty="0">
                <a:latin typeface="Palatino Linotype" panose="02040502050505030304" pitchFamily="18" charset="0"/>
              </a:rPr>
              <a:t>8. Quali tipologie di impianti FER possono far parte di una CER? Solo gli impianti fotovoltaici?</a:t>
            </a:r>
          </a:p>
          <a:p>
            <a:pPr marL="358775" algn="just">
              <a:spcAft>
                <a:spcPts val="600"/>
              </a:spcAft>
            </a:pPr>
            <a:r>
              <a:rPr lang="it-IT" sz="1200" i="1" dirty="0">
                <a:latin typeface="Palatino Linotype" panose="02040502050505030304" pitchFamily="18" charset="0"/>
              </a:rPr>
              <a:t>Tutti gli impianti alimentati da fonti rinnovabili possono essere inseriti in una CER come unità di produzione. Sono quindi inclusi gli impianti fotovoltaici, ma può essere inserito nelle CER qualunque tipo di impianto rinnovabile, a titolo esemplificativo e non esaustivo, idroelettrico, eolico, biogas, biomasse solide ecc.</a:t>
            </a:r>
          </a:p>
          <a:p>
            <a:pPr algn="just">
              <a:spcBef>
                <a:spcPts val="600"/>
              </a:spcBef>
              <a:spcAft>
                <a:spcPts val="600"/>
              </a:spcAft>
            </a:pPr>
            <a:r>
              <a:rPr lang="it-IT" sz="1200" dirty="0">
                <a:latin typeface="Palatino Linotype" panose="02040502050505030304" pitchFamily="18" charset="0"/>
              </a:rPr>
              <a:t>9. Quali sono i principali requisiti degli impianti di produzione che possono accedere alle CER?</a:t>
            </a:r>
          </a:p>
          <a:p>
            <a:pPr marL="358775" algn="just">
              <a:spcAft>
                <a:spcPts val="600"/>
              </a:spcAft>
            </a:pPr>
            <a:r>
              <a:rPr lang="it-IT" sz="1200" i="1" dirty="0">
                <a:latin typeface="Palatino Linotype" panose="02040502050505030304" pitchFamily="18" charset="0"/>
              </a:rPr>
              <a:t>Per poter accedere agli incentivi previsti per le CER gli impianti di produzione da fonte rinnovabile devono avere potenza non superiore a 1 MW. Tali impianti sono generalmente di nuova costruzione, anche se possono far parte di una CER impianti già realizzati, purché entrati in esercizio successivamente alla data del 16 dicembre 2021 (data di entrata in vigore del D.lgs. 199/2021) e comunque successivamente alla regolare costituzione della CER. Inoltre, ai fini dell’accesso ai benefici previsti dal Decreto di incentivazione, gli impianti non devono beneficiare di altri incentivi sulla produzione di energia elettrica.</a:t>
            </a:r>
          </a:p>
          <a:p>
            <a:pPr algn="just">
              <a:spcBef>
                <a:spcPts val="600"/>
              </a:spcBef>
              <a:spcAft>
                <a:spcPts val="600"/>
              </a:spcAft>
            </a:pPr>
            <a:r>
              <a:rPr lang="it-IT" sz="1200" dirty="0">
                <a:latin typeface="Palatino Linotype" panose="02040502050505030304" pitchFamily="18" charset="0"/>
              </a:rPr>
              <a:t>10. Esiste un vincolo relativamente alla posizione geografica dei produttori e dei consumatori membri della stessa CER ai fini dell’accesso agli incentivi?</a:t>
            </a:r>
          </a:p>
          <a:p>
            <a:pPr marL="401638" algn="just">
              <a:spcAft>
                <a:spcPts val="600"/>
              </a:spcAft>
            </a:pPr>
            <a:r>
              <a:rPr lang="it-IT" sz="1200" i="1" dirty="0">
                <a:latin typeface="Palatino Linotype" panose="02040502050505030304" pitchFamily="18" charset="0"/>
              </a:rPr>
              <a:t>Si, esiste un vincolo geografico. Tutti i consumatori e tutti i produttori devono essere ubicati nell’area geografica i cui punti di connessione alla rete elettrica nazionale (POD) sono sottesi alla medesima cabina elettrica primaria.</a:t>
            </a:r>
          </a:p>
        </p:txBody>
      </p:sp>
      <p:sp>
        <p:nvSpPr>
          <p:cNvPr id="2" name="CasellaDiTesto 1">
            <a:extLst>
              <a:ext uri="{FF2B5EF4-FFF2-40B4-BE49-F238E27FC236}">
                <a16:creationId xmlns:a16="http://schemas.microsoft.com/office/drawing/2014/main" id="{118CA689-D43A-EDD3-EC28-9ABAB5A372EA}"/>
              </a:ext>
            </a:extLst>
          </p:cNvPr>
          <p:cNvSpPr txBox="1"/>
          <p:nvPr/>
        </p:nvSpPr>
        <p:spPr>
          <a:xfrm>
            <a:off x="263769" y="147521"/>
            <a:ext cx="11728939" cy="738664"/>
          </a:xfrm>
          <a:prstGeom prst="rect">
            <a:avLst/>
          </a:prstGeom>
          <a:solidFill>
            <a:schemeClr val="accent6">
              <a:lumMod val="20000"/>
              <a:lumOff val="80000"/>
            </a:schemeClr>
          </a:solidFill>
        </p:spPr>
        <p:txBody>
          <a:bodyPr wrap="square" rtlCol="0">
            <a:spAutoFit/>
          </a:bodyPr>
          <a:lstStyle/>
          <a:p>
            <a:pPr algn="ctr"/>
            <a:r>
              <a:rPr lang="it-IT" sz="2400" b="1" dirty="0">
                <a:solidFill>
                  <a:schemeClr val="accent1"/>
                </a:solidFill>
                <a:latin typeface="Copperplate" panose="02000504000000020004" pitchFamily="2" charset="77"/>
              </a:rPr>
              <a:t>FAQ</a:t>
            </a:r>
            <a:endParaRPr lang="it-IT" b="1" dirty="0">
              <a:solidFill>
                <a:srgbClr val="FF0000"/>
              </a:solidFill>
              <a:latin typeface="Copperplate" panose="02000504000000020004" pitchFamily="2" charset="77"/>
            </a:endParaRPr>
          </a:p>
          <a:p>
            <a:pPr algn="ctr"/>
            <a:r>
              <a:rPr lang="it-IT" i="1" dirty="0">
                <a:solidFill>
                  <a:schemeClr val="accent1"/>
                </a:solidFill>
                <a:latin typeface="Copperplate" panose="02000504000000020004" pitchFamily="2" charset="77"/>
              </a:rPr>
              <a:t>Le Domande più frequenti sulla tematica delle Comunità Energetiche Rinnovabili (2) </a:t>
            </a:r>
          </a:p>
        </p:txBody>
      </p:sp>
      <p:pic>
        <p:nvPicPr>
          <p:cNvPr id="4" name="Immagine 3">
            <a:extLst>
              <a:ext uri="{FF2B5EF4-FFF2-40B4-BE49-F238E27FC236}">
                <a16:creationId xmlns:a16="http://schemas.microsoft.com/office/drawing/2014/main" id="{E8F08C98-C734-9B87-3180-ABCA0E7C13C0}"/>
              </a:ext>
            </a:extLst>
          </p:cNvPr>
          <p:cNvPicPr>
            <a:picLocks noChangeAspect="1"/>
          </p:cNvPicPr>
          <p:nvPr/>
        </p:nvPicPr>
        <p:blipFill>
          <a:blip r:embed="rId3"/>
          <a:stretch>
            <a:fillRect/>
          </a:stretch>
        </p:blipFill>
        <p:spPr>
          <a:xfrm>
            <a:off x="93688" y="6302688"/>
            <a:ext cx="373037" cy="418787"/>
          </a:xfrm>
          <a:prstGeom prst="rect">
            <a:avLst/>
          </a:prstGeom>
        </p:spPr>
      </p:pic>
      <p:sp>
        <p:nvSpPr>
          <p:cNvPr id="5" name="CasellaDiTesto 4">
            <a:extLst>
              <a:ext uri="{FF2B5EF4-FFF2-40B4-BE49-F238E27FC236}">
                <a16:creationId xmlns:a16="http://schemas.microsoft.com/office/drawing/2014/main" id="{AE88F8D4-DAF3-6D13-1AB6-E38BC8050E29}"/>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34380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B3A7F-BB2E-E574-2740-03DEE1C3CDD0}"/>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3AEE4EE-5D73-8D51-0D28-C69AE6921FDE}"/>
              </a:ext>
            </a:extLst>
          </p:cNvPr>
          <p:cNvSpPr>
            <a:spLocks noGrp="1"/>
          </p:cNvSpPr>
          <p:nvPr>
            <p:ph type="sldNum" sz="quarter" idx="12"/>
          </p:nvPr>
        </p:nvSpPr>
        <p:spPr/>
        <p:txBody>
          <a:bodyPr/>
          <a:lstStyle/>
          <a:p>
            <a:fld id="{C8B92C26-1B65-2440-8B1F-41834F12A775}" type="slidenum">
              <a:rPr lang="it-IT" smtClean="0"/>
              <a:t>11</a:t>
            </a:fld>
            <a:endParaRPr lang="it-IT"/>
          </a:p>
        </p:txBody>
      </p:sp>
      <p:sp>
        <p:nvSpPr>
          <p:cNvPr id="4" name="CasellaDiTesto 3">
            <a:extLst>
              <a:ext uri="{FF2B5EF4-FFF2-40B4-BE49-F238E27FC236}">
                <a16:creationId xmlns:a16="http://schemas.microsoft.com/office/drawing/2014/main" id="{39C34DC1-F2DE-AA20-C082-35B39A2400D9}"/>
              </a:ext>
            </a:extLst>
          </p:cNvPr>
          <p:cNvSpPr txBox="1"/>
          <p:nvPr/>
        </p:nvSpPr>
        <p:spPr>
          <a:xfrm>
            <a:off x="1976437" y="61073"/>
            <a:ext cx="8239125" cy="369332"/>
          </a:xfrm>
          <a:prstGeom prst="rect">
            <a:avLst/>
          </a:prstGeom>
          <a:solidFill>
            <a:schemeClr val="accent6">
              <a:lumMod val="20000"/>
              <a:lumOff val="80000"/>
            </a:schemeClr>
          </a:solidFill>
        </p:spPr>
        <p:txBody>
          <a:bodyPr wrap="square" rtlCol="0">
            <a:spAutoFit/>
          </a:bodyPr>
          <a:lstStyle/>
          <a:p>
            <a:pPr algn="ctr"/>
            <a:r>
              <a:rPr lang="it-IT" b="1" dirty="0">
                <a:solidFill>
                  <a:schemeClr val="accent1"/>
                </a:solidFill>
                <a:latin typeface="Copperplate" panose="02000504000000020004" pitchFamily="2" charset="77"/>
              </a:rPr>
              <a:t>FAQ - Domande più frequenti</a:t>
            </a:r>
          </a:p>
        </p:txBody>
      </p:sp>
      <p:sp>
        <p:nvSpPr>
          <p:cNvPr id="6" name="CasellaDiTesto 5">
            <a:extLst>
              <a:ext uri="{FF2B5EF4-FFF2-40B4-BE49-F238E27FC236}">
                <a16:creationId xmlns:a16="http://schemas.microsoft.com/office/drawing/2014/main" id="{107CE923-2548-1F7F-1265-632E52CE3C0F}"/>
              </a:ext>
            </a:extLst>
          </p:cNvPr>
          <p:cNvSpPr txBox="1"/>
          <p:nvPr/>
        </p:nvSpPr>
        <p:spPr>
          <a:xfrm>
            <a:off x="153724" y="615893"/>
            <a:ext cx="11954875" cy="5447645"/>
          </a:xfrm>
          <a:prstGeom prst="rect">
            <a:avLst/>
          </a:prstGeom>
          <a:noFill/>
        </p:spPr>
        <p:txBody>
          <a:bodyPr wrap="square">
            <a:spAutoFit/>
          </a:bodyPr>
          <a:lstStyle/>
          <a:p>
            <a:r>
              <a:rPr lang="it-IT" sz="1200" b="1" i="1" dirty="0">
                <a:latin typeface="Palatino Linotype" panose="02040502050505030304" pitchFamily="18" charset="0"/>
              </a:rPr>
              <a:t>11. Come posso verificare il suddetto vincolo geografico della medesima cabina primaria di appartenenza?</a:t>
            </a:r>
          </a:p>
          <a:p>
            <a:r>
              <a:rPr lang="it-IT" sz="1200" dirty="0">
                <a:latin typeface="Palatino Linotype" panose="02040502050505030304" pitchFamily="18" charset="0"/>
              </a:rPr>
              <a:t>Sul sito istituzionale del GSE è presente un portale con la mappa interattiva delle cabine primarie presenti sul territorio nazionale. Su tale sito è possibile:</a:t>
            </a:r>
          </a:p>
          <a:p>
            <a:r>
              <a:rPr lang="it-IT" sz="1200" dirty="0">
                <a:latin typeface="Palatino Linotype" panose="02040502050505030304" pitchFamily="18" charset="0"/>
              </a:rPr>
              <a:t>a) avere una informazione grafica, basata su geolocalizzazione, dell’area sottesa ad una medesima cabina primaria;</a:t>
            </a:r>
          </a:p>
          <a:p>
            <a:r>
              <a:rPr lang="it-IT" sz="1200" dirty="0">
                <a:latin typeface="Palatino Linotype" panose="02040502050505030304" pitchFamily="18" charset="0"/>
              </a:rPr>
              <a:t>b) verificare il codice della cabina primaria di una determinata posizione geografica individuata dall’indirizzo e CAP. E’ possibile consultare il portale GSE al seguente link </a:t>
            </a:r>
            <a:r>
              <a:rPr lang="it-IT" sz="1200" dirty="0">
                <a:latin typeface="Palatino Linotype" panose="02040502050505030304" pitchFamily="18" charset="0"/>
                <a:hlinkClick r:id="rId3"/>
              </a:rPr>
              <a:t>https://www.gse.it/servizi-per-te/autoconsumo/mappa-</a:t>
            </a:r>
            <a:r>
              <a:rPr lang="it-IT" sz="1200" dirty="0">
                <a:latin typeface="Palatino Linotype" panose="02040502050505030304" pitchFamily="18" charset="0"/>
              </a:rPr>
              <a:t>interattiva-delle-cabine-primarie -  link in fase di aggiornamento</a:t>
            </a:r>
          </a:p>
          <a:p>
            <a:endParaRPr lang="it-IT" sz="1200" dirty="0">
              <a:latin typeface="Palatino Linotype" panose="02040502050505030304" pitchFamily="18" charset="0"/>
            </a:endParaRPr>
          </a:p>
          <a:p>
            <a:r>
              <a:rPr lang="it-IT" sz="1200" b="1" i="1" dirty="0">
                <a:latin typeface="Palatino Linotype" panose="02040502050505030304" pitchFamily="18" charset="0"/>
              </a:rPr>
              <a:t>12. Quali sono gli incentivi statali previsti per la costituzione delle CER?</a:t>
            </a:r>
          </a:p>
          <a:p>
            <a:r>
              <a:rPr lang="it-IT" sz="1200" dirty="0">
                <a:latin typeface="Palatino Linotype" panose="02040502050505030304" pitchFamily="18" charset="0"/>
              </a:rPr>
              <a:t>Per tutte le CER sono previsti incentivi sull’energia autoconsumata sotto due diverse forme:</a:t>
            </a:r>
          </a:p>
          <a:p>
            <a:r>
              <a:rPr lang="it-IT" sz="1200" dirty="0">
                <a:latin typeface="Palatino Linotype" panose="02040502050505030304" pitchFamily="18" charset="0"/>
              </a:rPr>
              <a:t>1) Una tariffa incentivante sull’energia prodotta da FER e autoconsumata virtualmente dai membri della CER. Tale tariffa è riconosciuta dal GSE - che si occupa anche del calcolo dell’energia</a:t>
            </a:r>
          </a:p>
          <a:p>
            <a:r>
              <a:rPr lang="it-IT" sz="1200" dirty="0">
                <a:latin typeface="Palatino Linotype" panose="02040502050505030304" pitchFamily="18" charset="0"/>
              </a:rPr>
              <a:t>autoconsumata virtualmente - per un periodo di per 20 anni dalla data di entrata in esercizio di ciascun impianto FER. La tariffa è compresa tra 60 €/MWh e 120€/MWh, in funzione della taglia dell’impianto e del valore di mercato dell’energia. Per gli impianti fotovoltaici è prevista una ulteriore maggiorazione fino a 10 €/MWh in funzione della localizzazione geografica. (Per informazioni dettagliate sulla valorizzazione economica della tariffa incentivante si rimanda al successivo punto 12);</a:t>
            </a:r>
          </a:p>
          <a:p>
            <a:r>
              <a:rPr lang="it-IT" sz="1200" dirty="0">
                <a:latin typeface="Palatino Linotype" panose="02040502050505030304" pitchFamily="18" charset="0"/>
              </a:rPr>
              <a:t>2) Un corrispettivo di valorizzazione per l’energia autoconsumata, definito dall’ARERA – Autorità di Regolazione per Energia, Reti e Ambiente. Tale corrispettivo vale circa 8 €/MWh (Per informazioni dettagliate sulla valorizzazione economica di tale corrispettivo si rimanda al successivo punto 13). Inoltre, tutta l’energia elettrica rinnovabile prodotta ma non autoconsumata resta nella disponibilità dei produttori ed è valorizzata a condizioni di mercato. Per tale energia è possibile richiedere al GSE l’accesso alle condizioni economiche del ritiro dedicato. Infine, per le sole CER i cui impianti di produzione sono ubicati in Comuni con una popolazione inferiore a 5.000 abitanti, è previsto un contributo in conto capitale, pari al 40% del costo dell’investimento, a valere</a:t>
            </a:r>
          </a:p>
          <a:p>
            <a:r>
              <a:rPr lang="it-IT" sz="1200" dirty="0">
                <a:latin typeface="Palatino Linotype" panose="02040502050505030304" pitchFamily="18" charset="0"/>
              </a:rPr>
              <a:t>sulle risorse del PNRR. (Per informazioni dettagliate su tale contributo in conto capitale si rimanda al successivo punto 15).</a:t>
            </a:r>
          </a:p>
          <a:p>
            <a:endParaRPr lang="it-IT" sz="1200" dirty="0">
              <a:latin typeface="Palatino Linotype" panose="02040502050505030304" pitchFamily="18" charset="0"/>
            </a:endParaRPr>
          </a:p>
          <a:p>
            <a:r>
              <a:rPr lang="it-IT" sz="1200" b="1" i="1" dirty="0">
                <a:latin typeface="Palatino Linotype" panose="02040502050505030304" pitchFamily="18" charset="0"/>
              </a:rPr>
              <a:t>13. Quanto vale la tariffa incentivante riconosciuta dal GSE?</a:t>
            </a:r>
          </a:p>
          <a:p>
            <a:r>
              <a:rPr lang="it-IT" sz="1200" dirty="0">
                <a:latin typeface="Palatino Linotype" panose="02040502050505030304" pitchFamily="18" charset="0"/>
              </a:rPr>
              <a:t>La tariffa incentivante riconosciuta dal GSE, sulla quantità di energia elettrica autoconsumata da una CER, è costituita da una parte fissa ed una variabile.</a:t>
            </a:r>
          </a:p>
          <a:p>
            <a:r>
              <a:rPr lang="it-IT" sz="1200" dirty="0">
                <a:latin typeface="Palatino Linotype" panose="02040502050505030304" pitchFamily="18" charset="0"/>
              </a:rPr>
              <a:t>• Tariffa incentivante = Parte fissa + Parte variabile. La parte fissa varia in funzione della taglia dell’impianto, la parte variabile in funzione del prezzo di mercato dell’energia.</a:t>
            </a:r>
          </a:p>
          <a:p>
            <a:r>
              <a:rPr lang="it-IT" sz="1200" dirty="0">
                <a:latin typeface="Palatino Linotype" panose="02040502050505030304" pitchFamily="18" charset="0"/>
              </a:rPr>
              <a:t>La tariffa incentivante si riduce nella parte fissa all’aumentare della potenza degli impianti, mentre la parte variabile oscilla tra 0 e 40€/MWh in funzione del prezzo dell’energia (al diminuire del prezzo di mercato dell’energia la parte variabile aumenta fino ad arrivare al massimo a 40€/MWh). Inoltre, al fine di tener conto della minor producibilità degli impianti fotovoltaici installati nelle Regioni centro settentrionali rispetto a quelli posizionati nel Regioni del Sud Italia, sono previste le seguenti maggiorazioni tariffarie:</a:t>
            </a:r>
          </a:p>
          <a:p>
            <a:r>
              <a:rPr lang="it-IT" sz="1200" dirty="0">
                <a:latin typeface="Palatino Linotype" panose="02040502050505030304" pitchFamily="18" charset="0"/>
              </a:rPr>
              <a:t>• +4 €/MWh, per le regioni del centro Italia (Lazio, Marche, Toscana, Umbria, Abruzzo);</a:t>
            </a:r>
          </a:p>
          <a:p>
            <a:r>
              <a:rPr lang="it-IT" sz="1200" dirty="0">
                <a:latin typeface="Palatino Linotype" panose="02040502050505030304" pitchFamily="18" charset="0"/>
              </a:rPr>
              <a:t>• +10 €/MWh per le regioni del nord Italia (Emilia-Romagna, Friuli-Venezia Giulia, Liguria, Lombardia, Piemonte, Trentino-Alto Adige, Valle d’Aosta e Veneto).</a:t>
            </a:r>
          </a:p>
        </p:txBody>
      </p:sp>
      <p:pic>
        <p:nvPicPr>
          <p:cNvPr id="2" name="Immagine 1">
            <a:extLst>
              <a:ext uri="{FF2B5EF4-FFF2-40B4-BE49-F238E27FC236}">
                <a16:creationId xmlns:a16="http://schemas.microsoft.com/office/drawing/2014/main" id="{DAAAE772-D12A-1C0C-0BE3-4A10A28B18F6}"/>
              </a:ext>
            </a:extLst>
          </p:cNvPr>
          <p:cNvPicPr>
            <a:picLocks noChangeAspect="1"/>
          </p:cNvPicPr>
          <p:nvPr/>
        </p:nvPicPr>
        <p:blipFill>
          <a:blip r:embed="rId4"/>
          <a:stretch>
            <a:fillRect/>
          </a:stretch>
        </p:blipFill>
        <p:spPr>
          <a:xfrm>
            <a:off x="93688" y="6302688"/>
            <a:ext cx="373037" cy="418787"/>
          </a:xfrm>
          <a:prstGeom prst="rect">
            <a:avLst/>
          </a:prstGeom>
        </p:spPr>
      </p:pic>
      <p:sp>
        <p:nvSpPr>
          <p:cNvPr id="5" name="CasellaDiTesto 4">
            <a:extLst>
              <a:ext uri="{FF2B5EF4-FFF2-40B4-BE49-F238E27FC236}">
                <a16:creationId xmlns:a16="http://schemas.microsoft.com/office/drawing/2014/main" id="{8BD5403F-523E-5F82-6535-F29CAF4CAC79}"/>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56627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268E6-BD85-ABEA-5EF4-0AEECC06EFBE}"/>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C0F2F6A-1047-F231-19CC-E5B9593F93FB}"/>
              </a:ext>
            </a:extLst>
          </p:cNvPr>
          <p:cNvSpPr>
            <a:spLocks noGrp="1"/>
          </p:cNvSpPr>
          <p:nvPr>
            <p:ph type="sldNum" sz="quarter" idx="12"/>
          </p:nvPr>
        </p:nvSpPr>
        <p:spPr/>
        <p:txBody>
          <a:bodyPr/>
          <a:lstStyle/>
          <a:p>
            <a:fld id="{C8B92C26-1B65-2440-8B1F-41834F12A775}" type="slidenum">
              <a:rPr lang="it-IT" smtClean="0"/>
              <a:t>12</a:t>
            </a:fld>
            <a:endParaRPr lang="it-IT"/>
          </a:p>
        </p:txBody>
      </p:sp>
      <p:sp>
        <p:nvSpPr>
          <p:cNvPr id="4" name="CasellaDiTesto 3">
            <a:extLst>
              <a:ext uri="{FF2B5EF4-FFF2-40B4-BE49-F238E27FC236}">
                <a16:creationId xmlns:a16="http://schemas.microsoft.com/office/drawing/2014/main" id="{8EACCB08-A304-0449-33D7-1F96CF49E318}"/>
              </a:ext>
            </a:extLst>
          </p:cNvPr>
          <p:cNvSpPr txBox="1"/>
          <p:nvPr/>
        </p:nvSpPr>
        <p:spPr>
          <a:xfrm>
            <a:off x="2495550" y="157046"/>
            <a:ext cx="7410449" cy="369332"/>
          </a:xfrm>
          <a:prstGeom prst="rect">
            <a:avLst/>
          </a:prstGeom>
          <a:solidFill>
            <a:schemeClr val="accent6">
              <a:lumMod val="20000"/>
              <a:lumOff val="80000"/>
            </a:schemeClr>
          </a:solidFill>
        </p:spPr>
        <p:txBody>
          <a:bodyPr wrap="square" rtlCol="0">
            <a:spAutoFit/>
          </a:bodyPr>
          <a:lstStyle/>
          <a:p>
            <a:pPr algn="ctr"/>
            <a:r>
              <a:rPr lang="it-IT" b="1" dirty="0">
                <a:solidFill>
                  <a:schemeClr val="accent1"/>
                </a:solidFill>
                <a:latin typeface="Copperplate" panose="02000504000000020004" pitchFamily="2" charset="77"/>
              </a:rPr>
              <a:t>FAQ - Domande più frequenti</a:t>
            </a:r>
          </a:p>
        </p:txBody>
      </p:sp>
      <p:sp>
        <p:nvSpPr>
          <p:cNvPr id="6" name="CasellaDiTesto 5">
            <a:extLst>
              <a:ext uri="{FF2B5EF4-FFF2-40B4-BE49-F238E27FC236}">
                <a16:creationId xmlns:a16="http://schemas.microsoft.com/office/drawing/2014/main" id="{2AE4A1BA-47F3-A8F8-0B56-C8CB64D3362D}"/>
              </a:ext>
            </a:extLst>
          </p:cNvPr>
          <p:cNvSpPr txBox="1"/>
          <p:nvPr/>
        </p:nvSpPr>
        <p:spPr>
          <a:xfrm>
            <a:off x="648995" y="849399"/>
            <a:ext cx="10964334" cy="5001369"/>
          </a:xfrm>
          <a:prstGeom prst="rect">
            <a:avLst/>
          </a:prstGeom>
          <a:noFill/>
        </p:spPr>
        <p:txBody>
          <a:bodyPr wrap="square">
            <a:spAutoFit/>
          </a:bodyPr>
          <a:lstStyle/>
          <a:p>
            <a:r>
              <a:rPr lang="it-IT" sz="1100" b="1" i="1" dirty="0">
                <a:latin typeface="Palatino Linotype" panose="02040502050505030304" pitchFamily="18" charset="0"/>
              </a:rPr>
              <a:t>14. A quanto ammonta il corrispettivo di valorizzazione ARERA per l’energia condivisa?</a:t>
            </a:r>
          </a:p>
          <a:p>
            <a:r>
              <a:rPr lang="it-IT" sz="1100" dirty="0">
                <a:latin typeface="Palatino Linotype" panose="02040502050505030304" pitchFamily="18" charset="0"/>
              </a:rPr>
              <a:t>Il GSE, per ciascuna CER, sulla base della quantità di energia elettrica autoconsumata, determina il corrispettivo di valorizzazione ARERA da riconoscere a ciascuna CER. Tale corrispettivo varia ogni anno in funzione dei corrispettivi determinati da ARERA per l’energia elettrica condivisa (nel 2023 era pari a 8,48</a:t>
            </a:r>
          </a:p>
          <a:p>
            <a:r>
              <a:rPr lang="it-IT" sz="1100" dirty="0">
                <a:latin typeface="Palatino Linotype" panose="02040502050505030304" pitchFamily="18" charset="0"/>
              </a:rPr>
              <a:t>€/MWh).</a:t>
            </a:r>
          </a:p>
          <a:p>
            <a:endParaRPr lang="it-IT" sz="1100" dirty="0">
              <a:latin typeface="Palatino Linotype" panose="02040502050505030304" pitchFamily="18" charset="0"/>
            </a:endParaRPr>
          </a:p>
          <a:p>
            <a:r>
              <a:rPr lang="it-IT" sz="1100" b="1" i="1" dirty="0">
                <a:latin typeface="Palatino Linotype" panose="02040502050505030304" pitchFamily="18" charset="0"/>
              </a:rPr>
              <a:t>15. Cosa si intende per energia autoconsumata virtualmente?</a:t>
            </a:r>
          </a:p>
          <a:p>
            <a:r>
              <a:rPr lang="it-IT" sz="1100" dirty="0">
                <a:latin typeface="Palatino Linotype" panose="02040502050505030304" pitchFamily="18" charset="0"/>
              </a:rPr>
              <a:t>La tariffa incentivante e il contributo ARERA sono riconosciuti esclusivamente sull’energia elettrica autoconsumata dalla CER. Tale quantità di energia è pari a quella virtualmente condivisa, in ciascuna ora, tra i produttori e i consumatori membri della CER, ubicati nella porzione della rete di distribuzione sottesa alla stessa Cabina Primaria. L’energia elettrica autoconsumata è determinata dal GSE, quindi senza nessun onere per i membri della comunità, sulla base delle misure trasmesse automaticamente dai distributori di energia al GSE.</a:t>
            </a:r>
          </a:p>
          <a:p>
            <a:r>
              <a:rPr lang="it-IT" sz="1100" dirty="0">
                <a:latin typeface="Palatino Linotype" panose="02040502050505030304" pitchFamily="18" charset="0"/>
              </a:rPr>
              <a:t>Per ciascuna ora il GSE verificherà a quanto ammonta l’energia prodotta da tutti gli impianti facenti parte di una medesima CER e a quanto ammonta l’energia prelevata da ciascun consumatore della CER. L’energia autoconsumata sarà quindi pari al minor valore tra questi due somme di energia.</a:t>
            </a:r>
          </a:p>
          <a:p>
            <a:endParaRPr lang="it-IT" sz="1100" dirty="0">
              <a:latin typeface="Palatino Linotype" panose="02040502050505030304" pitchFamily="18" charset="0"/>
            </a:endParaRPr>
          </a:p>
          <a:p>
            <a:r>
              <a:rPr lang="it-IT" sz="1100" b="1" i="1" dirty="0">
                <a:latin typeface="Palatino Linotype" panose="02040502050505030304" pitchFamily="18" charset="0"/>
              </a:rPr>
              <a:t>16. Quali sono le modalità di richiesta di accesso alla tariffa incentivante e al contributo ARERA?</a:t>
            </a:r>
          </a:p>
          <a:p>
            <a:r>
              <a:rPr lang="it-IT" sz="1100" dirty="0">
                <a:latin typeface="Palatino Linotype" panose="02040502050505030304" pitchFamily="18" charset="0"/>
              </a:rPr>
              <a:t>La richiesta di accesso alla tariffa incentivante e al contributo ARERA deve essere presentata utilizzando il Portale informatico messo a disposizione dal medesimo GSE previa registrazione al link disponibile all’indirizzo internet </a:t>
            </a:r>
            <a:r>
              <a:rPr lang="it-IT" sz="1100" dirty="0">
                <a:latin typeface="Palatino Linotype" panose="02040502050505030304" pitchFamily="18" charset="0"/>
                <a:hlinkClick r:id="rId3"/>
              </a:rPr>
              <a:t>https://areaclienti.gse.it</a:t>
            </a:r>
            <a:r>
              <a:rPr lang="it-IT" sz="1100" dirty="0">
                <a:latin typeface="Palatino Linotype" panose="02040502050505030304" pitchFamily="18" charset="0"/>
              </a:rPr>
              <a:t>.</a:t>
            </a:r>
          </a:p>
          <a:p>
            <a:endParaRPr lang="it-IT" sz="1100" dirty="0">
              <a:latin typeface="Palatino Linotype" panose="02040502050505030304" pitchFamily="18" charset="0"/>
            </a:endParaRPr>
          </a:p>
          <a:p>
            <a:r>
              <a:rPr lang="it-IT" sz="1100" b="1" i="1" dirty="0">
                <a:latin typeface="Palatino Linotype" panose="02040502050505030304" pitchFamily="18" charset="0"/>
              </a:rPr>
              <a:t>17. Chi può beneficiare del contributo in conto capitale del PNRR?</a:t>
            </a:r>
          </a:p>
          <a:p>
            <a:r>
              <a:rPr lang="it-IT" sz="1100" dirty="0">
                <a:latin typeface="Palatino Linotype" panose="02040502050505030304" pitchFamily="18" charset="0"/>
              </a:rPr>
              <a:t>Il soggetto beneficiario del contributo PNRR è colui che sostiene l’investimento per la realizzazione dell’impianto di produzione a fonte rinnovabile di potenza fino a 1 MW, inserito in CER, ubicato in Comuni con popolazione inferiore a 5.000 abitanti.</a:t>
            </a:r>
          </a:p>
          <a:p>
            <a:endParaRPr lang="it-IT" sz="1100" dirty="0">
              <a:latin typeface="Palatino Linotype" panose="02040502050505030304" pitchFamily="18" charset="0"/>
            </a:endParaRPr>
          </a:p>
          <a:p>
            <a:r>
              <a:rPr lang="it-IT" sz="1100" b="1" i="1" dirty="0">
                <a:latin typeface="Palatino Linotype" panose="02040502050505030304" pitchFamily="18" charset="0"/>
              </a:rPr>
              <a:t>18. A quanto ammonta il contributo PNRR?</a:t>
            </a:r>
          </a:p>
          <a:p>
            <a:r>
              <a:rPr lang="it-IT" sz="1100" dirty="0">
                <a:latin typeface="Palatino Linotype" panose="02040502050505030304" pitchFamily="18" charset="0"/>
              </a:rPr>
              <a:t>Il contributo in conto capitale del PNRR è pari al 40% delle spese sostenute per la realizzazione di impianti FER, nei limiti delle spese ammissibili e dei seguenti costi di investimento massimi in funzione della taglia di potenza:</a:t>
            </a:r>
          </a:p>
          <a:p>
            <a:r>
              <a:rPr lang="it-IT" sz="1100" dirty="0">
                <a:latin typeface="Palatino Linotype" panose="02040502050505030304" pitchFamily="18" charset="0"/>
              </a:rPr>
              <a:t>• 1.500 €/kW, per impianti fino a 20 kW;</a:t>
            </a:r>
          </a:p>
          <a:p>
            <a:r>
              <a:rPr lang="it-IT" sz="1100" dirty="0">
                <a:latin typeface="Palatino Linotype" panose="02040502050505030304" pitchFamily="18" charset="0"/>
              </a:rPr>
              <a:t>• 1.200 €/kW, per impianti di potenza superiore a 20 kW e fino a 200 kW;</a:t>
            </a:r>
          </a:p>
          <a:p>
            <a:r>
              <a:rPr lang="it-IT" sz="1100" dirty="0">
                <a:latin typeface="Palatino Linotype" panose="02040502050505030304" pitchFamily="18" charset="0"/>
              </a:rPr>
              <a:t>• 1.100 €/kW per potenza superiore a 200 kW e fino a 600 kW;</a:t>
            </a:r>
          </a:p>
          <a:p>
            <a:r>
              <a:rPr lang="it-IT" sz="1100" dirty="0">
                <a:latin typeface="Palatino Linotype" panose="02040502050505030304" pitchFamily="18" charset="0"/>
              </a:rPr>
              <a:t>• 1.050 €/kW, per impianti di potenza superiore a 600 kW e fino a 1.000 kW.</a:t>
            </a:r>
          </a:p>
          <a:p>
            <a:r>
              <a:rPr lang="it-IT" sz="1100" dirty="0">
                <a:latin typeface="Palatino Linotype" panose="02040502050505030304" pitchFamily="18" charset="0"/>
              </a:rPr>
              <a:t>L’imposta sul valore aggiunto (IVA) non è ammissibile alle agevolazioni, salvo il caso in cui non sia recuperabile ai sensi della legislazione sull’IVA.</a:t>
            </a:r>
          </a:p>
        </p:txBody>
      </p:sp>
      <p:pic>
        <p:nvPicPr>
          <p:cNvPr id="2" name="Immagine 1">
            <a:extLst>
              <a:ext uri="{FF2B5EF4-FFF2-40B4-BE49-F238E27FC236}">
                <a16:creationId xmlns:a16="http://schemas.microsoft.com/office/drawing/2014/main" id="{A4D7922B-C5A1-8D40-56FD-6CC883B9E0BA}"/>
              </a:ext>
            </a:extLst>
          </p:cNvPr>
          <p:cNvPicPr>
            <a:picLocks noChangeAspect="1"/>
          </p:cNvPicPr>
          <p:nvPr/>
        </p:nvPicPr>
        <p:blipFill>
          <a:blip r:embed="rId4"/>
          <a:stretch>
            <a:fillRect/>
          </a:stretch>
        </p:blipFill>
        <p:spPr>
          <a:xfrm>
            <a:off x="93688" y="6302688"/>
            <a:ext cx="373037" cy="418787"/>
          </a:xfrm>
          <a:prstGeom prst="rect">
            <a:avLst/>
          </a:prstGeom>
        </p:spPr>
      </p:pic>
      <p:sp>
        <p:nvSpPr>
          <p:cNvPr id="5" name="CasellaDiTesto 4">
            <a:extLst>
              <a:ext uri="{FF2B5EF4-FFF2-40B4-BE49-F238E27FC236}">
                <a16:creationId xmlns:a16="http://schemas.microsoft.com/office/drawing/2014/main" id="{05C16432-6706-337A-0F9D-AF1BAA547D45}"/>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34030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10119-B006-24C6-06CC-9954CCE444FF}"/>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F20AECF-DEE5-091F-3DFB-989D18323041}"/>
              </a:ext>
            </a:extLst>
          </p:cNvPr>
          <p:cNvSpPr>
            <a:spLocks noGrp="1"/>
          </p:cNvSpPr>
          <p:nvPr>
            <p:ph type="sldNum" sz="quarter" idx="12"/>
          </p:nvPr>
        </p:nvSpPr>
        <p:spPr/>
        <p:txBody>
          <a:bodyPr/>
          <a:lstStyle/>
          <a:p>
            <a:fld id="{C8B92C26-1B65-2440-8B1F-41834F12A775}" type="slidenum">
              <a:rPr lang="it-IT" smtClean="0"/>
              <a:t>13</a:t>
            </a:fld>
            <a:endParaRPr lang="it-IT"/>
          </a:p>
        </p:txBody>
      </p:sp>
      <p:sp>
        <p:nvSpPr>
          <p:cNvPr id="4" name="CasellaDiTesto 3">
            <a:extLst>
              <a:ext uri="{FF2B5EF4-FFF2-40B4-BE49-F238E27FC236}">
                <a16:creationId xmlns:a16="http://schemas.microsoft.com/office/drawing/2014/main" id="{D41D7616-6AE4-84E1-A9A0-BEC0D4E50DFD}"/>
              </a:ext>
            </a:extLst>
          </p:cNvPr>
          <p:cNvSpPr txBox="1"/>
          <p:nvPr/>
        </p:nvSpPr>
        <p:spPr>
          <a:xfrm>
            <a:off x="2362200" y="157046"/>
            <a:ext cx="7096125" cy="369332"/>
          </a:xfrm>
          <a:prstGeom prst="rect">
            <a:avLst/>
          </a:prstGeom>
          <a:solidFill>
            <a:schemeClr val="accent6">
              <a:lumMod val="20000"/>
              <a:lumOff val="80000"/>
            </a:schemeClr>
          </a:solidFill>
        </p:spPr>
        <p:txBody>
          <a:bodyPr wrap="square" rtlCol="0">
            <a:spAutoFit/>
          </a:bodyPr>
          <a:lstStyle/>
          <a:p>
            <a:pPr algn="ctr"/>
            <a:r>
              <a:rPr lang="it-IT" b="1" dirty="0">
                <a:solidFill>
                  <a:schemeClr val="accent1"/>
                </a:solidFill>
                <a:latin typeface="Copperplate" panose="02000504000000020004" pitchFamily="2" charset="77"/>
              </a:rPr>
              <a:t>FAQ - Domande più frequenti</a:t>
            </a:r>
          </a:p>
        </p:txBody>
      </p:sp>
      <p:sp>
        <p:nvSpPr>
          <p:cNvPr id="6" name="CasellaDiTesto 5">
            <a:extLst>
              <a:ext uri="{FF2B5EF4-FFF2-40B4-BE49-F238E27FC236}">
                <a16:creationId xmlns:a16="http://schemas.microsoft.com/office/drawing/2014/main" id="{6373D561-2169-7F6E-3A9E-B179C2D9C79E}"/>
              </a:ext>
            </a:extLst>
          </p:cNvPr>
          <p:cNvSpPr txBox="1"/>
          <p:nvPr/>
        </p:nvSpPr>
        <p:spPr>
          <a:xfrm>
            <a:off x="449288" y="875756"/>
            <a:ext cx="11296185" cy="4893647"/>
          </a:xfrm>
          <a:prstGeom prst="rect">
            <a:avLst/>
          </a:prstGeom>
          <a:noFill/>
        </p:spPr>
        <p:txBody>
          <a:bodyPr wrap="square">
            <a:spAutoFit/>
          </a:bodyPr>
          <a:lstStyle/>
          <a:p>
            <a:r>
              <a:rPr lang="it-IT" sz="1200" b="1" i="1" dirty="0">
                <a:latin typeface="Palatino Linotype" panose="02040502050505030304" pitchFamily="18" charset="0"/>
              </a:rPr>
              <a:t>19. Quali sono le modalità di richiesta di accesso al contributo PNRR?</a:t>
            </a:r>
          </a:p>
          <a:p>
            <a:r>
              <a:rPr lang="it-IT" sz="1200" dirty="0">
                <a:latin typeface="Palatino Linotype" panose="02040502050505030304" pitchFamily="18" charset="0"/>
              </a:rPr>
              <a:t>Il soggetto beneficiario potrà presentare la richiesta di accesso al contributo PNRR a seguito dell’apertura dello sportello da parte del GSE, utilizzando il Portale informatico messo a disposizione dal medesimo GSE. È necessario preliminarmente registrarsi al Portale attraverso il link disponibile all’indirizzo internet https://</a:t>
            </a:r>
            <a:r>
              <a:rPr lang="it-IT" sz="1200" dirty="0" err="1">
                <a:latin typeface="Palatino Linotype" panose="02040502050505030304" pitchFamily="18" charset="0"/>
              </a:rPr>
              <a:t>areaclienti.gse.it</a:t>
            </a:r>
            <a:r>
              <a:rPr lang="it-IT" sz="1200" dirty="0">
                <a:latin typeface="Palatino Linotype" panose="02040502050505030304" pitchFamily="18" charset="0"/>
              </a:rPr>
              <a:t>.</a:t>
            </a:r>
          </a:p>
          <a:p>
            <a:endParaRPr lang="it-IT" sz="1200" dirty="0">
              <a:latin typeface="Palatino Linotype" panose="02040502050505030304" pitchFamily="18" charset="0"/>
            </a:endParaRPr>
          </a:p>
          <a:p>
            <a:r>
              <a:rPr lang="it-IT" sz="1200" b="1" i="1" dirty="0">
                <a:latin typeface="Palatino Linotype" panose="02040502050505030304" pitchFamily="18" charset="0"/>
              </a:rPr>
              <a:t>20. Quali sono le spese ammissibili per il calcolo del contributo PNRR? </a:t>
            </a:r>
          </a:p>
          <a:p>
            <a:r>
              <a:rPr lang="it-IT" sz="1200" dirty="0">
                <a:latin typeface="Palatino Linotype" panose="02040502050505030304" pitchFamily="18" charset="0"/>
              </a:rPr>
              <a:t>Sono ammissibili le seguenti spese:</a:t>
            </a:r>
          </a:p>
          <a:p>
            <a:r>
              <a:rPr lang="it-IT" sz="1200" dirty="0">
                <a:latin typeface="Palatino Linotype" panose="02040502050505030304" pitchFamily="18" charset="0"/>
              </a:rPr>
              <a:t>• realizzazione di impianti a fonti rinnovabili</a:t>
            </a:r>
          </a:p>
          <a:p>
            <a:r>
              <a:rPr lang="it-IT" sz="1200" dirty="0">
                <a:latin typeface="Palatino Linotype" panose="02040502050505030304" pitchFamily="18" charset="0"/>
              </a:rPr>
              <a:t>• fornitura e posa in opera dei sistemi di accumulo</a:t>
            </a:r>
          </a:p>
          <a:p>
            <a:r>
              <a:rPr lang="it-IT" sz="1200" dirty="0">
                <a:latin typeface="Palatino Linotype" panose="02040502050505030304" pitchFamily="18" charset="0"/>
              </a:rPr>
              <a:t>• acquisto e installazione macchinari, impianti e attrezzature hardware e software</a:t>
            </a:r>
          </a:p>
          <a:p>
            <a:r>
              <a:rPr lang="it-IT" sz="1200" dirty="0">
                <a:latin typeface="Palatino Linotype" panose="02040502050505030304" pitchFamily="18" charset="0"/>
              </a:rPr>
              <a:t>• opere edili strettamente necessarie alla realizzazione dell’intervento</a:t>
            </a:r>
          </a:p>
          <a:p>
            <a:r>
              <a:rPr lang="it-IT" sz="1200" dirty="0">
                <a:latin typeface="Palatino Linotype" panose="02040502050505030304" pitchFamily="18" charset="0"/>
              </a:rPr>
              <a:t>• connessione alla rete elettrica nazionale</a:t>
            </a:r>
          </a:p>
          <a:p>
            <a:r>
              <a:rPr lang="it-IT" sz="1200" dirty="0">
                <a:latin typeface="Palatino Linotype" panose="02040502050505030304" pitchFamily="18" charset="0"/>
              </a:rPr>
              <a:t>• studi di prefattibilità e spese necessarie per attività preliminari</a:t>
            </a:r>
          </a:p>
          <a:p>
            <a:r>
              <a:rPr lang="it-IT" sz="1200" dirty="0">
                <a:latin typeface="Palatino Linotype" panose="02040502050505030304" pitchFamily="18" charset="0"/>
              </a:rPr>
              <a:t>• progettazioni, indagini geologiche e geotecniche</a:t>
            </a:r>
          </a:p>
          <a:p>
            <a:r>
              <a:rPr lang="it-IT" sz="1200" dirty="0">
                <a:latin typeface="Palatino Linotype" panose="02040502050505030304" pitchFamily="18" charset="0"/>
              </a:rPr>
              <a:t>• direzione lavori e sicurezza</a:t>
            </a:r>
          </a:p>
          <a:p>
            <a:r>
              <a:rPr lang="it-IT" sz="1200" dirty="0">
                <a:latin typeface="Palatino Linotype" panose="02040502050505030304" pitchFamily="18" charset="0"/>
              </a:rPr>
              <a:t>• collaudi tecnici e/o tecnico-amministrativi, consulenze e/o supporto tecnico-amministrativo essenziali all’attuazione del progetto</a:t>
            </a:r>
          </a:p>
          <a:p>
            <a:r>
              <a:rPr lang="it-IT" sz="1200" dirty="0">
                <a:latin typeface="Palatino Linotype" panose="02040502050505030304" pitchFamily="18" charset="0"/>
              </a:rPr>
              <a:t>Le ultime quattro voci di spese di cui sopra sono finanziabili in misura non superiore al 10% dell’importo ammesso a finanziamento.</a:t>
            </a:r>
          </a:p>
          <a:p>
            <a:endParaRPr lang="it-IT" sz="1200" dirty="0">
              <a:latin typeface="Palatino Linotype" panose="02040502050505030304" pitchFamily="18" charset="0"/>
            </a:endParaRPr>
          </a:p>
          <a:p>
            <a:r>
              <a:rPr lang="it-IT" sz="1200" b="1" i="1" dirty="0">
                <a:latin typeface="Palatino Linotype" panose="02040502050505030304" pitchFamily="18" charset="0"/>
              </a:rPr>
              <a:t>21. Posso richiedere il contributo PNRR per un impianto fotovoltaico oggetto di un contratto di leasing finanziario?</a:t>
            </a:r>
          </a:p>
          <a:p>
            <a:r>
              <a:rPr lang="it-IT" sz="1200" dirty="0">
                <a:latin typeface="Palatino Linotype" panose="02040502050505030304" pitchFamily="18" charset="0"/>
              </a:rPr>
              <a:t>No, non sono considerate come spese ammissibili ai fini del contributo PNRR le spese relative a beni oggetto di un contratto di leasing finanziario.</a:t>
            </a:r>
          </a:p>
          <a:p>
            <a:endParaRPr lang="it-IT" sz="1200" dirty="0">
              <a:latin typeface="Palatino Linotype" panose="02040502050505030304" pitchFamily="18" charset="0"/>
            </a:endParaRPr>
          </a:p>
          <a:p>
            <a:r>
              <a:rPr lang="it-IT" sz="1200" b="1" i="1" dirty="0">
                <a:latin typeface="Palatino Linotype" panose="02040502050505030304" pitchFamily="18" charset="0"/>
              </a:rPr>
              <a:t>22. E’ possibile cumulare la tariffa incentivante con il contributo PNRR o altri contributi Regionali/provinciali in conto capitale?</a:t>
            </a:r>
          </a:p>
          <a:p>
            <a:r>
              <a:rPr lang="it-IT" sz="1200" dirty="0">
                <a:latin typeface="Palatino Linotype" panose="02040502050505030304" pitchFamily="18" charset="0"/>
              </a:rPr>
              <a:t>Si, la tariffa incentivante è cumulabile con il contributo PNRR o altri contributi in conto capitale, nella misura massima del 40%, a fronte di una decurtazione della tariffa incentivante del 50% Pertanto, se un produttore ottenesse un contributo in conto capitale di qualunque tipologia superiore al 40% del costo dell’investimento (calcolato sulla base dei massimali precedentemente illustrati), non è possibile ottenere la tariffa incentivante per l’energia elettrica prodotta dall’impianto in questione.</a:t>
            </a:r>
          </a:p>
        </p:txBody>
      </p:sp>
      <p:pic>
        <p:nvPicPr>
          <p:cNvPr id="2" name="Immagine 1">
            <a:extLst>
              <a:ext uri="{FF2B5EF4-FFF2-40B4-BE49-F238E27FC236}">
                <a16:creationId xmlns:a16="http://schemas.microsoft.com/office/drawing/2014/main" id="{0F07B465-B12F-81B8-D813-4D5EFE0A8AC4}"/>
              </a:ext>
            </a:extLst>
          </p:cNvPr>
          <p:cNvPicPr>
            <a:picLocks noChangeAspect="1"/>
          </p:cNvPicPr>
          <p:nvPr/>
        </p:nvPicPr>
        <p:blipFill>
          <a:blip r:embed="rId3"/>
          <a:stretch>
            <a:fillRect/>
          </a:stretch>
        </p:blipFill>
        <p:spPr>
          <a:xfrm>
            <a:off x="93688" y="6302688"/>
            <a:ext cx="373037" cy="418787"/>
          </a:xfrm>
          <a:prstGeom prst="rect">
            <a:avLst/>
          </a:prstGeom>
        </p:spPr>
      </p:pic>
      <p:sp>
        <p:nvSpPr>
          <p:cNvPr id="5" name="CasellaDiTesto 4">
            <a:extLst>
              <a:ext uri="{FF2B5EF4-FFF2-40B4-BE49-F238E27FC236}">
                <a16:creationId xmlns:a16="http://schemas.microsoft.com/office/drawing/2014/main" id="{5EE29464-4AD5-CCA4-66C3-48A96B707F56}"/>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62192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B67AC-2E64-81A2-CA3F-BE2DDC2D59DD}"/>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FBD68DA-2D5A-2C21-0795-07DB992283F4}"/>
              </a:ext>
            </a:extLst>
          </p:cNvPr>
          <p:cNvSpPr>
            <a:spLocks noGrp="1"/>
          </p:cNvSpPr>
          <p:nvPr>
            <p:ph type="sldNum" sz="quarter" idx="12"/>
          </p:nvPr>
        </p:nvSpPr>
        <p:spPr/>
        <p:txBody>
          <a:bodyPr/>
          <a:lstStyle/>
          <a:p>
            <a:fld id="{C8B92C26-1B65-2440-8B1F-41834F12A775}" type="slidenum">
              <a:rPr lang="it-IT" smtClean="0"/>
              <a:t>14</a:t>
            </a:fld>
            <a:endParaRPr lang="it-IT"/>
          </a:p>
        </p:txBody>
      </p:sp>
      <p:sp>
        <p:nvSpPr>
          <p:cNvPr id="4" name="CasellaDiTesto 3">
            <a:extLst>
              <a:ext uri="{FF2B5EF4-FFF2-40B4-BE49-F238E27FC236}">
                <a16:creationId xmlns:a16="http://schemas.microsoft.com/office/drawing/2014/main" id="{DFD12668-A3AC-7491-BF3A-F85FB98C56B9}"/>
              </a:ext>
            </a:extLst>
          </p:cNvPr>
          <p:cNvSpPr txBox="1"/>
          <p:nvPr/>
        </p:nvSpPr>
        <p:spPr>
          <a:xfrm>
            <a:off x="3448051" y="147521"/>
            <a:ext cx="5781674" cy="369332"/>
          </a:xfrm>
          <a:prstGeom prst="rect">
            <a:avLst/>
          </a:prstGeom>
          <a:solidFill>
            <a:schemeClr val="accent6">
              <a:lumMod val="20000"/>
              <a:lumOff val="80000"/>
            </a:schemeClr>
          </a:solidFill>
        </p:spPr>
        <p:txBody>
          <a:bodyPr wrap="square" rtlCol="0">
            <a:spAutoFit/>
          </a:bodyPr>
          <a:lstStyle/>
          <a:p>
            <a:pPr algn="ctr"/>
            <a:r>
              <a:rPr lang="it-IT" b="1" dirty="0">
                <a:solidFill>
                  <a:schemeClr val="accent1"/>
                </a:solidFill>
                <a:latin typeface="Copperplate" panose="02000504000000020004" pitchFamily="2" charset="77"/>
              </a:rPr>
              <a:t>FAQ - Domande più frequenti</a:t>
            </a:r>
          </a:p>
        </p:txBody>
      </p:sp>
      <p:sp>
        <p:nvSpPr>
          <p:cNvPr id="6" name="CasellaDiTesto 5">
            <a:extLst>
              <a:ext uri="{FF2B5EF4-FFF2-40B4-BE49-F238E27FC236}">
                <a16:creationId xmlns:a16="http://schemas.microsoft.com/office/drawing/2014/main" id="{CB5875E0-3233-CBB5-D4FA-3843D25A9642}"/>
              </a:ext>
            </a:extLst>
          </p:cNvPr>
          <p:cNvSpPr txBox="1"/>
          <p:nvPr/>
        </p:nvSpPr>
        <p:spPr>
          <a:xfrm>
            <a:off x="381806" y="590721"/>
            <a:ext cx="11623927" cy="5509200"/>
          </a:xfrm>
          <a:prstGeom prst="rect">
            <a:avLst/>
          </a:prstGeom>
          <a:noFill/>
        </p:spPr>
        <p:txBody>
          <a:bodyPr wrap="square">
            <a:spAutoFit/>
          </a:bodyPr>
          <a:lstStyle/>
          <a:p>
            <a:r>
              <a:rPr lang="it-IT" sz="1100" b="1" i="1" dirty="0">
                <a:latin typeface="Palatino Linotype" panose="02040502050505030304" pitchFamily="18" charset="0"/>
              </a:rPr>
              <a:t>23. E’ possibile cumulare la tariffa incentivante ed il contributo PNRR con il “Superbonus”? E se invece ho beneficiato delle detrazioni fiscali per ristrutturazione edilizia al 50%?</a:t>
            </a:r>
          </a:p>
          <a:p>
            <a:r>
              <a:rPr lang="it-IT" sz="1100" dirty="0">
                <a:latin typeface="Palatino Linotype" panose="02040502050505030304" pitchFamily="18" charset="0"/>
              </a:rPr>
              <a:t>No. La tariffa incentivante non si applica all'energia elettrica che è stata prodotta da impianti fotovoltaici che hanno avuto accesso al Superbonus. Per tali impianti resta comunque il diritto di ottenere il contributo ARERA per la valorizzazione dell’energia elettrica autoconsumata. È invece possibile ottenere la tariffa incentivante nel caso si sia fruito delle detrazioni fiscali al 50% per ristrutturazioni edilizie (previste dall'articolo 16-bis, comma 1, lettera h), del testo unico delle imposte sui redditi di cui al decreto del Presidente della Repubblica 22 dicembre 1986, n. 917). Tali impianti però non possono accedere ad altri contributi in conto capitale, compreso quello previsto dal PNRR.</a:t>
            </a:r>
          </a:p>
          <a:p>
            <a:endParaRPr lang="it-IT" sz="1100" dirty="0">
              <a:latin typeface="Palatino Linotype" panose="02040502050505030304" pitchFamily="18" charset="0"/>
            </a:endParaRPr>
          </a:p>
          <a:p>
            <a:r>
              <a:rPr lang="it-IT" sz="1100" b="1" i="1" dirty="0">
                <a:latin typeface="Palatino Linotype" panose="02040502050505030304" pitchFamily="18" charset="0"/>
              </a:rPr>
              <a:t>24. Nel caso in cui si ottiene il contributo PNRR o altro contributo, è prevista una riduzione della tariffa incentivante?</a:t>
            </a:r>
          </a:p>
          <a:p>
            <a:r>
              <a:rPr lang="it-IT" sz="1100" dirty="0">
                <a:latin typeface="Palatino Linotype" panose="02040502050505030304" pitchFamily="18" charset="0"/>
              </a:rPr>
              <a:t>Si. Nel caso in cui l’impianto risulta beneficiario di un finanziamento in conto capitale, la tariffa incentivante viene ridotta proporzionalmente in funzione della % di cofinanziamento. Nel caso limite del 40% di contributo in conto capitale, la tariffa incentivante viene ridotta del 50%.</a:t>
            </a:r>
          </a:p>
          <a:p>
            <a:endParaRPr lang="it-IT" sz="1100" dirty="0">
              <a:latin typeface="Palatino Linotype" panose="02040502050505030304" pitchFamily="18" charset="0"/>
            </a:endParaRPr>
          </a:p>
          <a:p>
            <a:r>
              <a:rPr lang="it-IT" sz="1100" b="1" i="1" dirty="0">
                <a:latin typeface="Palatino Linotype" panose="02040502050505030304" pitchFamily="18" charset="0"/>
              </a:rPr>
              <a:t>25. È possibile inserire in una CER un sistema di accumulo?</a:t>
            </a:r>
          </a:p>
          <a:p>
            <a:r>
              <a:rPr lang="it-IT" sz="1100" dirty="0">
                <a:latin typeface="Palatino Linotype" panose="02040502050505030304" pitchFamily="18" charset="0"/>
              </a:rPr>
              <a:t>Sì, è possibile. L’energia accumulata viene considerata, tramite appositi algoritmi, come energia condivisa all’interno della CER e quindi incentivata.</a:t>
            </a:r>
          </a:p>
          <a:p>
            <a:endParaRPr lang="it-IT" sz="1100" dirty="0">
              <a:latin typeface="Palatino Linotype" panose="02040502050505030304" pitchFamily="18" charset="0"/>
            </a:endParaRPr>
          </a:p>
          <a:p>
            <a:r>
              <a:rPr lang="it-IT" sz="1100" b="1" i="1" dirty="0">
                <a:latin typeface="Palatino Linotype" panose="02040502050505030304" pitchFamily="18" charset="0"/>
              </a:rPr>
              <a:t>26. Una colonnina per la ricarica di veicoli elettrici può appartenere a una CER?</a:t>
            </a:r>
          </a:p>
          <a:p>
            <a:r>
              <a:rPr lang="it-IT" sz="1100" dirty="0">
                <a:latin typeface="Palatino Linotype" panose="02040502050505030304" pitchFamily="18" charset="0"/>
              </a:rPr>
              <a:t>Sì, in una CER possono essere presenti anche infrastrutture di ricarica per veicoli elettrici e l’energia assorbita per la ricarica di autoveicolo, tramite appositi algoritmi, viene considerata dal GSE ai fini del calcolo dell’energia condivisa all’interno della CER.</a:t>
            </a:r>
          </a:p>
          <a:p>
            <a:endParaRPr lang="it-IT" sz="1100" dirty="0">
              <a:latin typeface="Palatino Linotype" panose="02040502050505030304" pitchFamily="18" charset="0"/>
            </a:endParaRPr>
          </a:p>
          <a:p>
            <a:r>
              <a:rPr lang="it-IT" sz="1100" b="1" dirty="0">
                <a:latin typeface="Palatino Linotype" panose="02040502050505030304" pitchFamily="18" charset="0"/>
              </a:rPr>
              <a:t>27. Un soggetto può appartenere a due diverse CER?</a:t>
            </a:r>
          </a:p>
          <a:p>
            <a:r>
              <a:rPr lang="it-IT" sz="1100" dirty="0">
                <a:latin typeface="Palatino Linotype" panose="02040502050505030304" pitchFamily="18" charset="0"/>
              </a:rPr>
              <a:t>No, gli impianti di produzione alimentati da fonti rinnovabili e le singole utenze di consumo di clienti finali possono appartenere ad una sola CER. È possibile, tuttavia che uno stesso soggetto possa appartenere a due diverse CER con distinte utenze di consumo o impianti di produzione nella propria titolarità.</a:t>
            </a:r>
          </a:p>
          <a:p>
            <a:endParaRPr lang="it-IT" sz="1100" dirty="0">
              <a:latin typeface="Palatino Linotype" panose="02040502050505030304" pitchFamily="18" charset="0"/>
            </a:endParaRPr>
          </a:p>
          <a:p>
            <a:r>
              <a:rPr lang="it-IT" sz="1100" b="1" i="1" dirty="0">
                <a:latin typeface="Palatino Linotype" panose="02040502050505030304" pitchFamily="18" charset="0"/>
              </a:rPr>
              <a:t>28. Cosa è un Gruppo di auto-consumatori di energia rinnovabile</a:t>
            </a:r>
            <a:r>
              <a:rPr lang="it-IT" sz="1100" b="1" dirty="0">
                <a:latin typeface="Palatino Linotype" panose="02040502050505030304" pitchFamily="18" charset="0"/>
              </a:rPr>
              <a:t>?</a:t>
            </a:r>
          </a:p>
          <a:p>
            <a:r>
              <a:rPr lang="it-IT" sz="1100" dirty="0">
                <a:latin typeface="Palatino Linotype" panose="02040502050505030304" pitchFamily="18" charset="0"/>
              </a:rPr>
              <a:t>Un gruppo di auto-consumatori di energia rinnovabile è un insieme di almeno due auto-consumatori che si associano per condividere l’energia elettrica prodotta dall’impianto di produzione da fonte rinnovabile e che si trovano nello stesso edificio (ad esempio i condòmini facenti parte di un condominio in cui è installato un impianto fotovoltaico).</a:t>
            </a:r>
          </a:p>
          <a:p>
            <a:endParaRPr lang="it-IT" sz="1100" dirty="0">
              <a:latin typeface="Palatino Linotype" panose="02040502050505030304" pitchFamily="18" charset="0"/>
            </a:endParaRPr>
          </a:p>
          <a:p>
            <a:r>
              <a:rPr lang="it-IT" sz="1100" b="1" i="1" dirty="0">
                <a:latin typeface="Palatino Linotype" panose="02040502050505030304" pitchFamily="18" charset="0"/>
              </a:rPr>
              <a:t>29. I centri commerciali possono associarsi come gruppo di </a:t>
            </a:r>
            <a:r>
              <a:rPr lang="it-IT" sz="1100" b="1" i="1" dirty="0" err="1">
                <a:latin typeface="Palatino Linotype" panose="02040502050505030304" pitchFamily="18" charset="0"/>
              </a:rPr>
              <a:t>autoconsumatori</a:t>
            </a:r>
            <a:r>
              <a:rPr lang="it-IT" sz="1100" b="1" i="1" dirty="0">
                <a:latin typeface="Palatino Linotype" panose="02040502050505030304" pitchFamily="18" charset="0"/>
              </a:rPr>
              <a:t>?</a:t>
            </a:r>
          </a:p>
          <a:p>
            <a:r>
              <a:rPr lang="it-IT" sz="1100" dirty="0">
                <a:latin typeface="Palatino Linotype" panose="02040502050505030304" pitchFamily="18" charset="0"/>
              </a:rPr>
              <a:t>Si. I produttori e i clienti finali del centro commerciale possono associarsi come gruppo di </a:t>
            </a:r>
            <a:r>
              <a:rPr lang="it-IT" sz="1100" dirty="0" err="1">
                <a:latin typeface="Palatino Linotype" panose="02040502050505030304" pitchFamily="18" charset="0"/>
              </a:rPr>
              <a:t>autoconsumatori</a:t>
            </a:r>
            <a:r>
              <a:rPr lang="it-IT" sz="1100" dirty="0">
                <a:latin typeface="Palatino Linotype" panose="02040502050505030304" pitchFamily="18" charset="0"/>
              </a:rPr>
              <a:t>. La richiesta di accesso agli incentivi potrà essere presentata da uno dei soggetti facenti parte della configurazione oppure da soggetti costituiti per la gestione degli spazi e servizi comuni (quale ad esempio consorzi).</a:t>
            </a:r>
          </a:p>
          <a:p>
            <a:endParaRPr lang="it-IT" sz="1100" dirty="0">
              <a:latin typeface="Palatino Linotype" panose="02040502050505030304" pitchFamily="18" charset="0"/>
            </a:endParaRPr>
          </a:p>
          <a:p>
            <a:r>
              <a:rPr lang="it-IT" sz="1100" b="1" i="1" dirty="0">
                <a:latin typeface="Palatino Linotype" panose="02040502050505030304" pitchFamily="18" charset="0"/>
              </a:rPr>
              <a:t>30. Cosa è un auto-consumatore individuale a distanza?</a:t>
            </a:r>
          </a:p>
          <a:p>
            <a:r>
              <a:rPr lang="it-IT" sz="1100" dirty="0">
                <a:latin typeface="Palatino Linotype" panose="02040502050505030304" pitchFamily="18" charset="0"/>
              </a:rPr>
              <a:t>Un auto-consumatore individuale “a distanza” è un cliente finale che produce e consuma energia elettrica rinnovabile per il proprio consumo utilizzando la rete di distribuzione. È costituito da almeno da due punti di connessione di cui uno che alimenti l’utenza di consumo intestata al cliente finale e un altro a cui è collegato un impianto di produzione.</a:t>
            </a:r>
          </a:p>
        </p:txBody>
      </p:sp>
      <p:pic>
        <p:nvPicPr>
          <p:cNvPr id="2" name="Immagine 1">
            <a:extLst>
              <a:ext uri="{FF2B5EF4-FFF2-40B4-BE49-F238E27FC236}">
                <a16:creationId xmlns:a16="http://schemas.microsoft.com/office/drawing/2014/main" id="{160AD05D-A086-2FBF-945E-133CA96E1888}"/>
              </a:ext>
            </a:extLst>
          </p:cNvPr>
          <p:cNvPicPr>
            <a:picLocks noChangeAspect="1"/>
          </p:cNvPicPr>
          <p:nvPr/>
        </p:nvPicPr>
        <p:blipFill>
          <a:blip r:embed="rId3"/>
          <a:stretch>
            <a:fillRect/>
          </a:stretch>
        </p:blipFill>
        <p:spPr>
          <a:xfrm>
            <a:off x="93688" y="6302688"/>
            <a:ext cx="373037" cy="418787"/>
          </a:xfrm>
          <a:prstGeom prst="rect">
            <a:avLst/>
          </a:prstGeom>
        </p:spPr>
      </p:pic>
      <p:sp>
        <p:nvSpPr>
          <p:cNvPr id="5" name="CasellaDiTesto 4">
            <a:extLst>
              <a:ext uri="{FF2B5EF4-FFF2-40B4-BE49-F238E27FC236}">
                <a16:creationId xmlns:a16="http://schemas.microsoft.com/office/drawing/2014/main" id="{2003455D-4A8F-B7C7-CEA2-EFD6A59FAC0B}"/>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24130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6F26634-C28A-027A-1B54-151C26BAC6DE}"/>
              </a:ext>
            </a:extLst>
          </p:cNvPr>
          <p:cNvSpPr>
            <a:spLocks noGrp="1"/>
          </p:cNvSpPr>
          <p:nvPr>
            <p:ph type="sldNum" sz="quarter" idx="12"/>
          </p:nvPr>
        </p:nvSpPr>
        <p:spPr/>
        <p:txBody>
          <a:bodyPr/>
          <a:lstStyle/>
          <a:p>
            <a:fld id="{C8B92C26-1B65-2440-8B1F-41834F12A775}" type="slidenum">
              <a:rPr lang="it-IT" smtClean="0"/>
              <a:t>15</a:t>
            </a:fld>
            <a:endParaRPr lang="it-IT" dirty="0"/>
          </a:p>
        </p:txBody>
      </p:sp>
      <p:sp>
        <p:nvSpPr>
          <p:cNvPr id="12" name="CasellaDiTesto 11">
            <a:extLst>
              <a:ext uri="{FF2B5EF4-FFF2-40B4-BE49-F238E27FC236}">
                <a16:creationId xmlns:a16="http://schemas.microsoft.com/office/drawing/2014/main" id="{463147E6-0AB1-4521-3653-2E80BA70C427}"/>
              </a:ext>
            </a:extLst>
          </p:cNvPr>
          <p:cNvSpPr txBox="1"/>
          <p:nvPr/>
        </p:nvSpPr>
        <p:spPr>
          <a:xfrm>
            <a:off x="1109134" y="1398672"/>
            <a:ext cx="8966200" cy="3600986"/>
          </a:xfrm>
          <a:prstGeom prst="rect">
            <a:avLst/>
          </a:prstGeom>
          <a:noFill/>
        </p:spPr>
        <p:txBody>
          <a:bodyPr wrap="square">
            <a:spAutoFit/>
          </a:bodyPr>
          <a:lstStyle/>
          <a:p>
            <a:pPr algn="just"/>
            <a:r>
              <a:rPr lang="it-IT" sz="1200" dirty="0">
                <a:latin typeface="Palatino Linotype" panose="02040502050505030304" pitchFamily="18" charset="0"/>
              </a:rPr>
              <a:t>Siccome un</a:t>
            </a:r>
            <a:r>
              <a:rPr lang="it-IT" sz="1200" dirty="0">
                <a:effectLst/>
                <a:latin typeface="Palatino Linotype" panose="02040502050505030304" pitchFamily="18" charset="0"/>
              </a:rPr>
              <a:t>a </a:t>
            </a:r>
            <a:r>
              <a:rPr lang="it-IT" sz="1200" dirty="0">
                <a:latin typeface="Palatino Linotype" panose="02040502050505030304" pitchFamily="18" charset="0"/>
              </a:rPr>
              <a:t>C</a:t>
            </a:r>
            <a:r>
              <a:rPr lang="it-IT" sz="1200" dirty="0">
                <a:effectLst/>
                <a:latin typeface="Palatino Linotype" panose="02040502050505030304" pitchFamily="18" charset="0"/>
              </a:rPr>
              <a:t>omunità </a:t>
            </a:r>
            <a:r>
              <a:rPr lang="it-IT" sz="1200" dirty="0">
                <a:latin typeface="Palatino Linotype" panose="02040502050505030304" pitchFamily="18" charset="0"/>
              </a:rPr>
              <a:t>E</a:t>
            </a:r>
            <a:r>
              <a:rPr lang="it-IT" sz="1200" dirty="0">
                <a:effectLst/>
                <a:latin typeface="Palatino Linotype" panose="02040502050505030304" pitchFamily="18" charset="0"/>
              </a:rPr>
              <a:t>nergetica </a:t>
            </a:r>
            <a:r>
              <a:rPr lang="it-IT" sz="1200" dirty="0">
                <a:latin typeface="Palatino Linotype" panose="02040502050505030304" pitchFamily="18" charset="0"/>
              </a:rPr>
              <a:t>R</a:t>
            </a:r>
            <a:r>
              <a:rPr lang="it-IT" sz="1200" dirty="0">
                <a:effectLst/>
                <a:latin typeface="Palatino Linotype" panose="02040502050505030304" pitchFamily="18" charset="0"/>
              </a:rPr>
              <a:t>innovabile (C.E.R.) è una </a:t>
            </a:r>
            <a:r>
              <a:rPr lang="it-IT" sz="1200" b="1" u="sng" dirty="0">
                <a:effectLst/>
                <a:latin typeface="Palatino Linotype" panose="02040502050505030304" pitchFamily="18" charset="0"/>
              </a:rPr>
              <a:t>figura giuridica</a:t>
            </a:r>
            <a:r>
              <a:rPr lang="it-IT" sz="1200" dirty="0">
                <a:effectLst/>
                <a:latin typeface="Palatino Linotype" panose="02040502050505030304" pitchFamily="18" charset="0"/>
              </a:rPr>
              <a:t>, ne deriva che si dovrà procedere alla definizione, costituzione, aggregazione partecipativa e raggruppante di soci produttori e consumatori di energia (elettrica e termica) in un’area </a:t>
            </a:r>
            <a:r>
              <a:rPr lang="it-IT" sz="1200" dirty="0">
                <a:latin typeface="Palatino Linotype" panose="02040502050505030304" pitchFamily="18" charset="0"/>
              </a:rPr>
              <a:t>specifica, con lo scopo della co-partecipazione ai benefici della condivisione di energia prodotta e consumata in loco, così da minimizzare il prelievo di energia al di fuori dall’ambito di pertinenza territoriale.</a:t>
            </a:r>
          </a:p>
          <a:p>
            <a:endParaRPr lang="it-IT" sz="1200" dirty="0">
              <a:latin typeface="Palatino Linotype" panose="02040502050505030304" pitchFamily="18" charset="0"/>
            </a:endParaRPr>
          </a:p>
          <a:p>
            <a:r>
              <a:rPr lang="it-IT" sz="1200" b="1" dirty="0">
                <a:effectLst/>
                <a:latin typeface="Palatino Linotype" panose="02040502050505030304" pitchFamily="18" charset="0"/>
              </a:rPr>
              <a:t>La partecipazione ad una CER è aperta</a:t>
            </a:r>
            <a:r>
              <a:rPr lang="it-IT" sz="1200" dirty="0">
                <a:effectLst/>
                <a:latin typeface="Palatino Linotype" panose="02040502050505030304" pitchFamily="18" charset="0"/>
              </a:rPr>
              <a:t>, secondo modalità non discriminatorie, a cittadini-utenti dei servizi energetici ivi inclusi i condomìni, non già inclusi in un gruppo di auto consumatori, attività commerciali, PA e altre Istituzioni locali </a:t>
            </a:r>
            <a:r>
              <a:rPr lang="it-IT" sz="1200" dirty="0">
                <a:latin typeface="Palatino Linotype" panose="02040502050505030304" pitchFamily="18" charset="0"/>
              </a:rPr>
              <a:t>e</a:t>
            </a:r>
            <a:r>
              <a:rPr lang="it-IT" sz="1200" dirty="0">
                <a:effectLst/>
                <a:latin typeface="Palatino Linotype" panose="02040502050505030304" pitchFamily="18" charset="0"/>
              </a:rPr>
              <a:t> PMI che siano in possesso dei requisiti previsti e che decidono di mettersi insieme per costruire un impianto in condivisione per la produzione e l’autoconsumo di energia da fonti di energia rinnovabile</a:t>
            </a:r>
            <a:r>
              <a:rPr lang="it-IT" sz="1200" dirty="0">
                <a:latin typeface="Palatino Linotype" panose="02040502050505030304" pitchFamily="18" charset="0"/>
              </a:rPr>
              <a:t> (FER).</a:t>
            </a:r>
          </a:p>
          <a:p>
            <a:endParaRPr lang="it-IT" sz="1200" dirty="0">
              <a:latin typeface="Palatino Linotype" panose="02040502050505030304" pitchFamily="18" charset="0"/>
            </a:endParaRPr>
          </a:p>
          <a:p>
            <a:r>
              <a:rPr lang="it-IT" sz="1200" dirty="0">
                <a:latin typeface="Palatino Linotype" panose="02040502050505030304" pitchFamily="18" charset="0"/>
              </a:rPr>
              <a:t>La CER deve prevedere la co-presenza di «consumatori di energia» (</a:t>
            </a:r>
            <a:r>
              <a:rPr lang="it-IT" sz="1200" b="1" i="1" dirty="0">
                <a:latin typeface="Palatino Linotype" panose="02040502050505030304" pitchFamily="18" charset="0"/>
              </a:rPr>
              <a:t>consumer</a:t>
            </a:r>
            <a:r>
              <a:rPr lang="it-IT" sz="1200" dirty="0">
                <a:latin typeface="Palatino Linotype" panose="02040502050505030304" pitchFamily="18" charset="0"/>
              </a:rPr>
              <a:t>) e «produttori di energia», eventualmente anche consumatori (</a:t>
            </a:r>
            <a:r>
              <a:rPr lang="it-IT" sz="1200" b="1" i="1" dirty="0" err="1">
                <a:latin typeface="Palatino Linotype" panose="02040502050505030304" pitchFamily="18" charset="0"/>
              </a:rPr>
              <a:t>prosumer</a:t>
            </a:r>
            <a:r>
              <a:rPr lang="it-IT" sz="1200" dirty="0">
                <a:latin typeface="Palatino Linotype" panose="02040502050505030304" pitchFamily="18" charset="0"/>
              </a:rPr>
              <a:t>) </a:t>
            </a:r>
          </a:p>
          <a:p>
            <a:endParaRPr lang="it-IT" sz="1200" dirty="0">
              <a:effectLst/>
              <a:latin typeface="Palatino Linotype" panose="02040502050505030304" pitchFamily="18" charset="0"/>
            </a:endParaRPr>
          </a:p>
          <a:p>
            <a:r>
              <a:rPr lang="it-IT" sz="1200" dirty="0">
                <a:latin typeface="Palatino Linotype" panose="02040502050505030304" pitchFamily="18" charset="0"/>
              </a:rPr>
              <a:t>Sostanzialmente e pragmaticamente, una CER viene a costituirsi su proposta e/o stimolo di uno o più </a:t>
            </a:r>
            <a:r>
              <a:rPr lang="it-IT" sz="1200" b="1" dirty="0">
                <a:latin typeface="Palatino Linotype" panose="02040502050505030304" pitchFamily="18" charset="0"/>
              </a:rPr>
              <a:t>Promoter locali </a:t>
            </a:r>
            <a:r>
              <a:rPr lang="it-IT" sz="1200" dirty="0">
                <a:latin typeface="Palatino Linotype" panose="02040502050505030304" pitchFamily="18" charset="0"/>
              </a:rPr>
              <a:t>che, razionalmente, ha investito nel Progetto della CER, a partire dallo Studio di fattibilità ex-ante, comunque da definirsi, anche al fine di segnarne il </a:t>
            </a:r>
            <a:r>
              <a:rPr lang="it-IT" sz="1200" b="1" dirty="0">
                <a:latin typeface="Palatino Linotype" panose="02040502050505030304" pitchFamily="18" charset="0"/>
              </a:rPr>
              <a:t>Master Plan attuativo e operativo</a:t>
            </a:r>
            <a:r>
              <a:rPr lang="it-IT" sz="1200" dirty="0">
                <a:latin typeface="Palatino Linotype" panose="02040502050505030304" pitchFamily="18" charset="0"/>
              </a:rPr>
              <a:t>.</a:t>
            </a:r>
          </a:p>
          <a:p>
            <a:endParaRPr lang="it-IT" sz="1200" dirty="0">
              <a:effectLst/>
              <a:latin typeface="Palatino Linotype" panose="02040502050505030304" pitchFamily="18" charset="0"/>
            </a:endParaRPr>
          </a:p>
          <a:p>
            <a:r>
              <a:rPr lang="it-IT" sz="1200" dirty="0">
                <a:latin typeface="Palatino Linotype" panose="02040502050505030304" pitchFamily="18" charset="0"/>
              </a:rPr>
              <a:t>L’evidenza empirica enfatizza il </a:t>
            </a:r>
            <a:r>
              <a:rPr lang="it-IT" sz="1200" b="1" dirty="0">
                <a:latin typeface="Palatino Linotype" panose="02040502050505030304" pitchFamily="18" charset="0"/>
              </a:rPr>
              <a:t>ruolo degli Enti Pubblici Locali </a:t>
            </a:r>
            <a:r>
              <a:rPr lang="it-IT" sz="1200" dirty="0">
                <a:latin typeface="Palatino Linotype" panose="02040502050505030304" pitchFamily="18" charset="0"/>
              </a:rPr>
              <a:t>quali tipici promotori di iniziative, come la costituzione di una CER, che implementano evidenti finalità collettive e ambientali</a:t>
            </a:r>
            <a:endParaRPr lang="it-IT" sz="1200" dirty="0">
              <a:effectLst/>
              <a:latin typeface="Palatino Linotype" panose="02040502050505030304" pitchFamily="18" charset="0"/>
            </a:endParaRPr>
          </a:p>
        </p:txBody>
      </p:sp>
      <p:pic>
        <p:nvPicPr>
          <p:cNvPr id="2" name="Immagine 1">
            <a:extLst>
              <a:ext uri="{FF2B5EF4-FFF2-40B4-BE49-F238E27FC236}">
                <a16:creationId xmlns:a16="http://schemas.microsoft.com/office/drawing/2014/main" id="{29BA9944-18A8-B504-CE9B-5BD35AC1D90E}"/>
              </a:ext>
            </a:extLst>
          </p:cNvPr>
          <p:cNvPicPr>
            <a:picLocks noChangeAspect="1"/>
          </p:cNvPicPr>
          <p:nvPr/>
        </p:nvPicPr>
        <p:blipFill>
          <a:blip r:embed="rId3"/>
          <a:stretch>
            <a:fillRect/>
          </a:stretch>
        </p:blipFill>
        <p:spPr>
          <a:xfrm>
            <a:off x="103322" y="6265953"/>
            <a:ext cx="487331" cy="547098"/>
          </a:xfrm>
          <a:prstGeom prst="rect">
            <a:avLst/>
          </a:prstGeom>
        </p:spPr>
      </p:pic>
      <p:sp>
        <p:nvSpPr>
          <p:cNvPr id="4" name="CasellaDiTesto 3">
            <a:extLst>
              <a:ext uri="{FF2B5EF4-FFF2-40B4-BE49-F238E27FC236}">
                <a16:creationId xmlns:a16="http://schemas.microsoft.com/office/drawing/2014/main" id="{0F481EA2-E16C-31DC-4015-840C176AC2CF}"/>
              </a:ext>
            </a:extLst>
          </p:cNvPr>
          <p:cNvSpPr txBox="1"/>
          <p:nvPr/>
        </p:nvSpPr>
        <p:spPr>
          <a:xfrm>
            <a:off x="2725747" y="260477"/>
            <a:ext cx="6023474" cy="369332"/>
          </a:xfrm>
          <a:prstGeom prst="rect">
            <a:avLst/>
          </a:prstGeom>
          <a:solidFill>
            <a:schemeClr val="accent6">
              <a:lumMod val="20000"/>
              <a:lumOff val="80000"/>
            </a:schemeClr>
          </a:solidFill>
        </p:spPr>
        <p:txBody>
          <a:bodyPr wrap="square" rtlCol="0">
            <a:spAutoFit/>
          </a:bodyPr>
          <a:lstStyle/>
          <a:p>
            <a:pPr algn="ctr"/>
            <a:r>
              <a:rPr lang="it-IT" b="1" dirty="0">
                <a:solidFill>
                  <a:schemeClr val="accent1"/>
                </a:solidFill>
                <a:latin typeface="Copperplate" panose="02000504000000020004" pitchFamily="2" charset="77"/>
              </a:rPr>
              <a:t>2(b)	In sintesi, come si costituisce una CER?</a:t>
            </a:r>
          </a:p>
        </p:txBody>
      </p:sp>
      <p:sp>
        <p:nvSpPr>
          <p:cNvPr id="5" name="Freccia destra 4">
            <a:extLst>
              <a:ext uri="{FF2B5EF4-FFF2-40B4-BE49-F238E27FC236}">
                <a16:creationId xmlns:a16="http://schemas.microsoft.com/office/drawing/2014/main" id="{C823A601-CB38-70F4-221F-17397F9705B5}"/>
              </a:ext>
            </a:extLst>
          </p:cNvPr>
          <p:cNvSpPr/>
          <p:nvPr/>
        </p:nvSpPr>
        <p:spPr>
          <a:xfrm rot="5400000">
            <a:off x="5417889" y="535090"/>
            <a:ext cx="639191" cy="1091027"/>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E26A29BA-FED7-1234-0840-57DDC7BE5C1C}"/>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50543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D31A8E3-AD07-C840-8518-BBF5E1DE5D11}"/>
              </a:ext>
            </a:extLst>
          </p:cNvPr>
          <p:cNvPicPr>
            <a:picLocks noChangeAspect="1"/>
          </p:cNvPicPr>
          <p:nvPr/>
        </p:nvPicPr>
        <p:blipFill rotWithShape="1">
          <a:blip r:embed="rId3"/>
          <a:srcRect t="16561" r="1" b="1"/>
          <a:stretch/>
        </p:blipFill>
        <p:spPr>
          <a:xfrm>
            <a:off x="7975930" y="941174"/>
            <a:ext cx="2636163" cy="181465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4" name="Immagine 3">
            <a:extLst>
              <a:ext uri="{FF2B5EF4-FFF2-40B4-BE49-F238E27FC236}">
                <a16:creationId xmlns:a16="http://schemas.microsoft.com/office/drawing/2014/main" id="{63A5BFA6-9A48-ABB9-487B-03C741FBCD4A}"/>
              </a:ext>
            </a:extLst>
          </p:cNvPr>
          <p:cNvPicPr>
            <a:picLocks noChangeAspect="1"/>
          </p:cNvPicPr>
          <p:nvPr/>
        </p:nvPicPr>
        <p:blipFill>
          <a:blip r:embed="rId4"/>
          <a:stretch>
            <a:fillRect/>
          </a:stretch>
        </p:blipFill>
        <p:spPr>
          <a:xfrm>
            <a:off x="66675" y="6013183"/>
            <a:ext cx="716156" cy="803986"/>
          </a:xfrm>
          <a:prstGeom prst="rect">
            <a:avLst/>
          </a:prstGeom>
        </p:spPr>
      </p:pic>
      <p:sp>
        <p:nvSpPr>
          <p:cNvPr id="3" name="CasellaDiTesto 2">
            <a:extLst>
              <a:ext uri="{FF2B5EF4-FFF2-40B4-BE49-F238E27FC236}">
                <a16:creationId xmlns:a16="http://schemas.microsoft.com/office/drawing/2014/main" id="{FEF99358-5030-87EC-A6CD-3C7BBFBA3ADA}"/>
              </a:ext>
            </a:extLst>
          </p:cNvPr>
          <p:cNvSpPr txBox="1"/>
          <p:nvPr/>
        </p:nvSpPr>
        <p:spPr>
          <a:xfrm>
            <a:off x="1936040" y="2929220"/>
            <a:ext cx="1673817" cy="584775"/>
          </a:xfrm>
          <a:prstGeom prst="rect">
            <a:avLst/>
          </a:prstGeom>
          <a:noFill/>
          <a:ln>
            <a:noFill/>
          </a:ln>
        </p:spPr>
        <p:txBody>
          <a:bodyPr wrap="square" rtlCol="0">
            <a:spAutoFit/>
          </a:bodyPr>
          <a:lstStyle/>
          <a:p>
            <a:r>
              <a:rPr lang="it-IT" sz="1600" b="1" dirty="0">
                <a:solidFill>
                  <a:schemeClr val="accent1"/>
                </a:solidFill>
              </a:rPr>
              <a:t>Documentazione informativa GSE</a:t>
            </a:r>
          </a:p>
        </p:txBody>
      </p:sp>
      <p:sp>
        <p:nvSpPr>
          <p:cNvPr id="6" name="CasellaDiTesto 5">
            <a:extLst>
              <a:ext uri="{FF2B5EF4-FFF2-40B4-BE49-F238E27FC236}">
                <a16:creationId xmlns:a16="http://schemas.microsoft.com/office/drawing/2014/main" id="{D44BFEE8-ED44-CC73-C781-52D2CCE2F60B}"/>
              </a:ext>
            </a:extLst>
          </p:cNvPr>
          <p:cNvSpPr txBox="1"/>
          <p:nvPr/>
        </p:nvSpPr>
        <p:spPr>
          <a:xfrm>
            <a:off x="5674403" y="2929220"/>
            <a:ext cx="2416052" cy="584775"/>
          </a:xfrm>
          <a:prstGeom prst="rect">
            <a:avLst/>
          </a:prstGeom>
          <a:noFill/>
          <a:ln>
            <a:noFill/>
          </a:ln>
        </p:spPr>
        <p:txBody>
          <a:bodyPr wrap="square" rtlCol="0">
            <a:spAutoFit/>
          </a:bodyPr>
          <a:lstStyle/>
          <a:p>
            <a:pPr algn="ctr"/>
            <a:r>
              <a:rPr lang="it-IT" sz="1600" b="1" dirty="0">
                <a:solidFill>
                  <a:schemeClr val="accent1"/>
                </a:solidFill>
              </a:rPr>
              <a:t>Regolamento C.A.C.E.R. </a:t>
            </a:r>
          </a:p>
          <a:p>
            <a:pPr algn="ctr"/>
            <a:r>
              <a:rPr lang="it-IT" sz="1600" b="1" dirty="0">
                <a:solidFill>
                  <a:schemeClr val="accent1"/>
                </a:solidFill>
              </a:rPr>
              <a:t>TIAD del GSE</a:t>
            </a:r>
          </a:p>
        </p:txBody>
      </p:sp>
      <p:sp>
        <p:nvSpPr>
          <p:cNvPr id="7" name="CasellaDiTesto 6">
            <a:extLst>
              <a:ext uri="{FF2B5EF4-FFF2-40B4-BE49-F238E27FC236}">
                <a16:creationId xmlns:a16="http://schemas.microsoft.com/office/drawing/2014/main" id="{466D3947-BA50-2686-2AD4-5BF2C395C281}"/>
              </a:ext>
            </a:extLst>
          </p:cNvPr>
          <p:cNvSpPr txBox="1"/>
          <p:nvPr/>
        </p:nvSpPr>
        <p:spPr>
          <a:xfrm>
            <a:off x="4424865" y="2986437"/>
            <a:ext cx="765531" cy="369332"/>
          </a:xfrm>
          <a:prstGeom prst="rect">
            <a:avLst/>
          </a:prstGeom>
          <a:noFill/>
          <a:ln>
            <a:noFill/>
          </a:ln>
        </p:spPr>
        <p:txBody>
          <a:bodyPr wrap="none" rtlCol="0">
            <a:spAutoFit/>
          </a:bodyPr>
          <a:lstStyle/>
          <a:p>
            <a:r>
              <a:rPr lang="it-IT" b="1" dirty="0">
                <a:solidFill>
                  <a:schemeClr val="accent1"/>
                </a:solidFill>
              </a:rPr>
              <a:t>News </a:t>
            </a:r>
          </a:p>
        </p:txBody>
      </p:sp>
      <p:sp>
        <p:nvSpPr>
          <p:cNvPr id="8" name="Parentesi graffa aperta 7">
            <a:extLst>
              <a:ext uri="{FF2B5EF4-FFF2-40B4-BE49-F238E27FC236}">
                <a16:creationId xmlns:a16="http://schemas.microsoft.com/office/drawing/2014/main" id="{476C8063-07D9-2D5C-5FEF-6155D5B8486D}"/>
              </a:ext>
            </a:extLst>
          </p:cNvPr>
          <p:cNvSpPr/>
          <p:nvPr/>
        </p:nvSpPr>
        <p:spPr>
          <a:xfrm rot="5400000">
            <a:off x="3944279" y="-518389"/>
            <a:ext cx="1931305" cy="6361046"/>
          </a:xfrm>
          <a:prstGeom prst="leftBrace">
            <a:avLst>
              <a:gd name="adj1" fmla="val 8333"/>
              <a:gd name="adj2" fmla="val 50911"/>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chemeClr val="accent1"/>
              </a:solidFill>
            </a:endParaRPr>
          </a:p>
        </p:txBody>
      </p:sp>
      <p:sp>
        <p:nvSpPr>
          <p:cNvPr id="13" name="CasellaDiTesto 12">
            <a:extLst>
              <a:ext uri="{FF2B5EF4-FFF2-40B4-BE49-F238E27FC236}">
                <a16:creationId xmlns:a16="http://schemas.microsoft.com/office/drawing/2014/main" id="{138149D3-DD44-8D25-3061-3C95F9415526}"/>
              </a:ext>
            </a:extLst>
          </p:cNvPr>
          <p:cNvSpPr txBox="1"/>
          <p:nvPr/>
        </p:nvSpPr>
        <p:spPr>
          <a:xfrm>
            <a:off x="1144965" y="404901"/>
            <a:ext cx="7325329" cy="369332"/>
          </a:xfrm>
          <a:prstGeom prst="rect">
            <a:avLst/>
          </a:prstGeom>
          <a:solidFill>
            <a:schemeClr val="accent6">
              <a:lumMod val="20000"/>
              <a:lumOff val="80000"/>
            </a:schemeClr>
          </a:solidFill>
        </p:spPr>
        <p:txBody>
          <a:bodyPr wrap="square" rtlCol="0">
            <a:spAutoFit/>
          </a:bodyPr>
          <a:lstStyle/>
          <a:p>
            <a:pPr algn="ctr"/>
            <a:r>
              <a:rPr lang="it-IT" i="1" dirty="0">
                <a:solidFill>
                  <a:schemeClr val="accent1"/>
                </a:solidFill>
                <a:latin typeface="Copperplate" panose="02000504000000020004" pitchFamily="2" charset="77"/>
              </a:rPr>
              <a:t>3.	Per saperne di più: </a:t>
            </a:r>
            <a:r>
              <a:rPr lang="it-IT" b="1" u="sng" dirty="0">
                <a:solidFill>
                  <a:schemeClr val="accent1"/>
                </a:solidFill>
                <a:latin typeface="Copperplate" panose="02000504000000020004" pitchFamily="2" charset="77"/>
              </a:rPr>
              <a:t>Documento Informativo</a:t>
            </a:r>
          </a:p>
        </p:txBody>
      </p:sp>
      <p:sp>
        <p:nvSpPr>
          <p:cNvPr id="14" name="Freccia destra 13">
            <a:extLst>
              <a:ext uri="{FF2B5EF4-FFF2-40B4-BE49-F238E27FC236}">
                <a16:creationId xmlns:a16="http://schemas.microsoft.com/office/drawing/2014/main" id="{DBDDB64C-C4D4-405C-ACC9-ADFCC642A685}"/>
              </a:ext>
            </a:extLst>
          </p:cNvPr>
          <p:cNvSpPr/>
          <p:nvPr/>
        </p:nvSpPr>
        <p:spPr>
          <a:xfrm rot="5400000">
            <a:off x="4525336" y="715256"/>
            <a:ext cx="639191" cy="1091027"/>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CB78EB4F-7893-3946-E83A-C1A7D77E99E6}"/>
              </a:ext>
            </a:extLst>
          </p:cNvPr>
          <p:cNvSpPr txBox="1"/>
          <p:nvPr/>
        </p:nvSpPr>
        <p:spPr>
          <a:xfrm>
            <a:off x="4496487" y="4217843"/>
            <a:ext cx="622286" cy="369332"/>
          </a:xfrm>
          <a:prstGeom prst="rect">
            <a:avLst/>
          </a:prstGeom>
          <a:noFill/>
        </p:spPr>
        <p:txBody>
          <a:bodyPr wrap="none" rtlCol="0">
            <a:spAutoFit/>
          </a:bodyPr>
          <a:lstStyle/>
          <a:p>
            <a:r>
              <a:rPr lang="it-IT" b="1" dirty="0">
                <a:solidFill>
                  <a:schemeClr val="accent1"/>
                </a:solidFill>
                <a:highlight>
                  <a:srgbClr val="00FF00"/>
                </a:highlight>
              </a:rPr>
              <a:t>LINK</a:t>
            </a:r>
          </a:p>
        </p:txBody>
      </p:sp>
      <p:cxnSp>
        <p:nvCxnSpPr>
          <p:cNvPr id="17" name="Connettore 2 16">
            <a:extLst>
              <a:ext uri="{FF2B5EF4-FFF2-40B4-BE49-F238E27FC236}">
                <a16:creationId xmlns:a16="http://schemas.microsoft.com/office/drawing/2014/main" id="{91B4BBCA-EC3E-A169-375C-3539F1076EA5}"/>
              </a:ext>
            </a:extLst>
          </p:cNvPr>
          <p:cNvCxnSpPr>
            <a:cxnSpLocks/>
            <a:endCxn id="15" idx="0"/>
          </p:cNvCxnSpPr>
          <p:nvPr/>
        </p:nvCxnSpPr>
        <p:spPr>
          <a:xfrm>
            <a:off x="4807630" y="3539374"/>
            <a:ext cx="0" cy="67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890471A9-4FB5-E771-3CAD-C0F427C553CF}"/>
              </a:ext>
            </a:extLst>
          </p:cNvPr>
          <p:cNvSpPr txBox="1"/>
          <p:nvPr/>
        </p:nvSpPr>
        <p:spPr>
          <a:xfrm>
            <a:off x="2343009" y="4221156"/>
            <a:ext cx="622286" cy="369332"/>
          </a:xfrm>
          <a:prstGeom prst="rect">
            <a:avLst/>
          </a:prstGeom>
          <a:noFill/>
        </p:spPr>
        <p:txBody>
          <a:bodyPr wrap="none" rtlCol="0">
            <a:spAutoFit/>
          </a:bodyPr>
          <a:lstStyle/>
          <a:p>
            <a:r>
              <a:rPr lang="it-IT" b="1" dirty="0">
                <a:solidFill>
                  <a:schemeClr val="accent1"/>
                </a:solidFill>
                <a:highlight>
                  <a:srgbClr val="00FF00"/>
                </a:highlight>
              </a:rPr>
              <a:t>LINK</a:t>
            </a:r>
          </a:p>
        </p:txBody>
      </p:sp>
      <p:cxnSp>
        <p:nvCxnSpPr>
          <p:cNvPr id="22" name="Connettore 2 21">
            <a:extLst>
              <a:ext uri="{FF2B5EF4-FFF2-40B4-BE49-F238E27FC236}">
                <a16:creationId xmlns:a16="http://schemas.microsoft.com/office/drawing/2014/main" id="{7CB9CAF6-33B7-2C8C-3FA3-2AF7F689088D}"/>
              </a:ext>
            </a:extLst>
          </p:cNvPr>
          <p:cNvCxnSpPr>
            <a:cxnSpLocks/>
            <a:endCxn id="21" idx="0"/>
          </p:cNvCxnSpPr>
          <p:nvPr/>
        </p:nvCxnSpPr>
        <p:spPr>
          <a:xfrm>
            <a:off x="2654152" y="3542687"/>
            <a:ext cx="0" cy="67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E557B428-A159-720B-C693-E4B17FAD876B}"/>
              </a:ext>
            </a:extLst>
          </p:cNvPr>
          <p:cNvSpPr txBox="1"/>
          <p:nvPr/>
        </p:nvSpPr>
        <p:spPr>
          <a:xfrm>
            <a:off x="6586056" y="4217843"/>
            <a:ext cx="622286" cy="369332"/>
          </a:xfrm>
          <a:prstGeom prst="rect">
            <a:avLst/>
          </a:prstGeom>
          <a:noFill/>
        </p:spPr>
        <p:txBody>
          <a:bodyPr wrap="none" rtlCol="0">
            <a:spAutoFit/>
          </a:bodyPr>
          <a:lstStyle/>
          <a:p>
            <a:r>
              <a:rPr lang="it-IT" b="1" dirty="0">
                <a:solidFill>
                  <a:schemeClr val="accent1"/>
                </a:solidFill>
                <a:highlight>
                  <a:srgbClr val="00FF00"/>
                </a:highlight>
              </a:rPr>
              <a:t>LINK</a:t>
            </a:r>
          </a:p>
        </p:txBody>
      </p:sp>
      <p:cxnSp>
        <p:nvCxnSpPr>
          <p:cNvPr id="24" name="Connettore 2 23">
            <a:extLst>
              <a:ext uri="{FF2B5EF4-FFF2-40B4-BE49-F238E27FC236}">
                <a16:creationId xmlns:a16="http://schemas.microsoft.com/office/drawing/2014/main" id="{AA1E2AE7-5713-E9D3-79E1-303D71959186}"/>
              </a:ext>
            </a:extLst>
          </p:cNvPr>
          <p:cNvCxnSpPr>
            <a:cxnSpLocks/>
            <a:endCxn id="23" idx="0"/>
          </p:cNvCxnSpPr>
          <p:nvPr/>
        </p:nvCxnSpPr>
        <p:spPr>
          <a:xfrm>
            <a:off x="6897199" y="3539374"/>
            <a:ext cx="0" cy="67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47AA9949-818D-3592-DD43-7F2E8AAE8F99}"/>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410698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D31A8E3-AD07-C840-8518-BBF5E1DE5D11}"/>
              </a:ext>
            </a:extLst>
          </p:cNvPr>
          <p:cNvPicPr>
            <a:picLocks noChangeAspect="1"/>
          </p:cNvPicPr>
          <p:nvPr/>
        </p:nvPicPr>
        <p:blipFill rotWithShape="1">
          <a:blip r:embed="rId3"/>
          <a:srcRect t="16561" r="1" b="1"/>
          <a:stretch/>
        </p:blipFill>
        <p:spPr>
          <a:xfrm>
            <a:off x="420230" y="2410972"/>
            <a:ext cx="3370540" cy="232017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4" name="Immagine 3">
            <a:extLst>
              <a:ext uri="{FF2B5EF4-FFF2-40B4-BE49-F238E27FC236}">
                <a16:creationId xmlns:a16="http://schemas.microsoft.com/office/drawing/2014/main" id="{63A5BFA6-9A48-ABB9-487B-03C741FBCD4A}"/>
              </a:ext>
            </a:extLst>
          </p:cNvPr>
          <p:cNvPicPr>
            <a:picLocks noChangeAspect="1"/>
          </p:cNvPicPr>
          <p:nvPr/>
        </p:nvPicPr>
        <p:blipFill>
          <a:blip r:embed="rId4"/>
          <a:stretch>
            <a:fillRect/>
          </a:stretch>
        </p:blipFill>
        <p:spPr>
          <a:xfrm>
            <a:off x="0" y="6047340"/>
            <a:ext cx="657970" cy="738664"/>
          </a:xfrm>
          <a:prstGeom prst="rect">
            <a:avLst/>
          </a:prstGeom>
        </p:spPr>
      </p:pic>
      <p:sp>
        <p:nvSpPr>
          <p:cNvPr id="3" name="CasellaDiTesto 2">
            <a:extLst>
              <a:ext uri="{FF2B5EF4-FFF2-40B4-BE49-F238E27FC236}">
                <a16:creationId xmlns:a16="http://schemas.microsoft.com/office/drawing/2014/main" id="{EA74BD28-7109-0974-D910-A642AC37AAB5}"/>
              </a:ext>
            </a:extLst>
          </p:cNvPr>
          <p:cNvSpPr txBox="1"/>
          <p:nvPr/>
        </p:nvSpPr>
        <p:spPr>
          <a:xfrm>
            <a:off x="6000672" y="3928656"/>
            <a:ext cx="5602258" cy="523220"/>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4.5.	Compilazione dei Moduli per i Dati Minimi Necessari</a:t>
            </a:r>
          </a:p>
        </p:txBody>
      </p:sp>
      <p:sp>
        <p:nvSpPr>
          <p:cNvPr id="6" name="CasellaDiTesto 5">
            <a:extLst>
              <a:ext uri="{FF2B5EF4-FFF2-40B4-BE49-F238E27FC236}">
                <a16:creationId xmlns:a16="http://schemas.microsoft.com/office/drawing/2014/main" id="{A32CBD7F-8A2F-5441-FF2A-6819E9450082}"/>
              </a:ext>
            </a:extLst>
          </p:cNvPr>
          <p:cNvSpPr txBox="1"/>
          <p:nvPr/>
        </p:nvSpPr>
        <p:spPr>
          <a:xfrm>
            <a:off x="6026523" y="587335"/>
            <a:ext cx="5602259" cy="523220"/>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4.1.	Partecipazione a Incontri Pubblici Informativi. Calendario incontri</a:t>
            </a:r>
          </a:p>
        </p:txBody>
      </p:sp>
      <p:sp>
        <p:nvSpPr>
          <p:cNvPr id="7" name="CasellaDiTesto 6">
            <a:extLst>
              <a:ext uri="{FF2B5EF4-FFF2-40B4-BE49-F238E27FC236}">
                <a16:creationId xmlns:a16="http://schemas.microsoft.com/office/drawing/2014/main" id="{8F070FC5-D265-AF23-BE75-FD5699ABF735}"/>
              </a:ext>
            </a:extLst>
          </p:cNvPr>
          <p:cNvSpPr txBox="1"/>
          <p:nvPr/>
        </p:nvSpPr>
        <p:spPr>
          <a:xfrm>
            <a:off x="6000672" y="2929956"/>
            <a:ext cx="5602258" cy="523220"/>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4.4.	Manifestare il proprio interesse all’adesione ad una CER zonale</a:t>
            </a:r>
          </a:p>
        </p:txBody>
      </p:sp>
      <p:sp>
        <p:nvSpPr>
          <p:cNvPr id="8" name="CasellaDiTesto 7">
            <a:extLst>
              <a:ext uri="{FF2B5EF4-FFF2-40B4-BE49-F238E27FC236}">
                <a16:creationId xmlns:a16="http://schemas.microsoft.com/office/drawing/2014/main" id="{D65F07A5-78FF-A1FD-F7EF-0ECECFCCC5FD}"/>
              </a:ext>
            </a:extLst>
          </p:cNvPr>
          <p:cNvSpPr txBox="1"/>
          <p:nvPr/>
        </p:nvSpPr>
        <p:spPr>
          <a:xfrm>
            <a:off x="6000672" y="4726790"/>
            <a:ext cx="5602258" cy="307777"/>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4.6.	Richiesta di Appuntamento</a:t>
            </a:r>
          </a:p>
        </p:txBody>
      </p:sp>
      <p:sp>
        <p:nvSpPr>
          <p:cNvPr id="10" name="CasellaDiTesto 9">
            <a:extLst>
              <a:ext uri="{FF2B5EF4-FFF2-40B4-BE49-F238E27FC236}">
                <a16:creationId xmlns:a16="http://schemas.microsoft.com/office/drawing/2014/main" id="{0981CE09-C8DE-DD23-B2C1-0D3CB1D88FE8}"/>
              </a:ext>
            </a:extLst>
          </p:cNvPr>
          <p:cNvSpPr txBox="1"/>
          <p:nvPr/>
        </p:nvSpPr>
        <p:spPr>
          <a:xfrm>
            <a:off x="6026523" y="5376336"/>
            <a:ext cx="5602257" cy="523220"/>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4.7.	Se «potenziale Producers», richiesta di Appuntamento in loco per valutazioni impiantistiche</a:t>
            </a:r>
          </a:p>
        </p:txBody>
      </p:sp>
      <p:sp>
        <p:nvSpPr>
          <p:cNvPr id="12" name="CasellaDiTesto 11">
            <a:extLst>
              <a:ext uri="{FF2B5EF4-FFF2-40B4-BE49-F238E27FC236}">
                <a16:creationId xmlns:a16="http://schemas.microsoft.com/office/drawing/2014/main" id="{65447ACD-3B76-DC9A-EF5C-EFED8F6C5CB3}"/>
              </a:ext>
            </a:extLst>
          </p:cNvPr>
          <p:cNvSpPr txBox="1"/>
          <p:nvPr/>
        </p:nvSpPr>
        <p:spPr>
          <a:xfrm>
            <a:off x="6000672" y="1480996"/>
            <a:ext cx="5602258" cy="523220"/>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4.2.	Verifica dei requisiti per la partecipazione ad una CER</a:t>
            </a:r>
          </a:p>
        </p:txBody>
      </p:sp>
      <p:sp>
        <p:nvSpPr>
          <p:cNvPr id="13" name="CasellaDiTesto 12">
            <a:extLst>
              <a:ext uri="{FF2B5EF4-FFF2-40B4-BE49-F238E27FC236}">
                <a16:creationId xmlns:a16="http://schemas.microsoft.com/office/drawing/2014/main" id="{AC93AAF6-B715-6C1C-62F7-3F4CD6D8BAEA}"/>
              </a:ext>
            </a:extLst>
          </p:cNvPr>
          <p:cNvSpPr txBox="1"/>
          <p:nvPr/>
        </p:nvSpPr>
        <p:spPr>
          <a:xfrm>
            <a:off x="6026522" y="2215768"/>
            <a:ext cx="5602258" cy="307777"/>
          </a:xfrm>
          <a:prstGeom prst="rect">
            <a:avLst/>
          </a:prstGeom>
          <a:solidFill>
            <a:schemeClr val="accent6">
              <a:lumMod val="20000"/>
              <a:lumOff val="80000"/>
            </a:schemeClr>
          </a:solidFill>
          <a:ln w="19050">
            <a:noFill/>
          </a:ln>
        </p:spPr>
        <p:txBody>
          <a:bodyPr wrap="square">
            <a:spAutoFit/>
          </a:bodyPr>
          <a:lstStyle/>
          <a:p>
            <a:r>
              <a:rPr lang="it-IT" sz="1400" b="1" dirty="0">
                <a:solidFill>
                  <a:schemeClr val="accent1"/>
                </a:solidFill>
                <a:effectLst/>
                <a:latin typeface="Copperplate" panose="02000504000000020004" pitchFamily="2" charset="77"/>
              </a:rPr>
              <a:t>4.3.	Prescrizioni per i soci della </a:t>
            </a:r>
            <a:r>
              <a:rPr lang="it-IT" sz="1400" b="1" dirty="0" err="1">
                <a:solidFill>
                  <a:schemeClr val="accent1"/>
                </a:solidFill>
                <a:effectLst/>
                <a:latin typeface="Copperplate" panose="02000504000000020004" pitchFamily="2" charset="77"/>
              </a:rPr>
              <a:t>c.e.r</a:t>
            </a:r>
            <a:r>
              <a:rPr lang="it-IT" sz="1400" b="1" dirty="0">
                <a:solidFill>
                  <a:schemeClr val="accent1"/>
                </a:solidFill>
                <a:effectLst/>
                <a:latin typeface="Copperplate" panose="02000504000000020004" pitchFamily="2" charset="77"/>
              </a:rPr>
              <a:t>.</a:t>
            </a:r>
            <a:endParaRPr lang="it-IT" sz="1400" b="1" dirty="0">
              <a:solidFill>
                <a:schemeClr val="accent1"/>
              </a:solidFill>
              <a:latin typeface="Copperplate" panose="02000504000000020004" pitchFamily="2" charset="77"/>
            </a:endParaRPr>
          </a:p>
        </p:txBody>
      </p:sp>
      <p:sp>
        <p:nvSpPr>
          <p:cNvPr id="11" name="Parentesi graffa aperta 10">
            <a:extLst>
              <a:ext uri="{FF2B5EF4-FFF2-40B4-BE49-F238E27FC236}">
                <a16:creationId xmlns:a16="http://schemas.microsoft.com/office/drawing/2014/main" id="{3686D5E8-9E90-B906-A84F-39B0097BC064}"/>
              </a:ext>
            </a:extLst>
          </p:cNvPr>
          <p:cNvSpPr/>
          <p:nvPr/>
        </p:nvSpPr>
        <p:spPr>
          <a:xfrm>
            <a:off x="4302634" y="337930"/>
            <a:ext cx="2657478" cy="6051983"/>
          </a:xfrm>
          <a:prstGeom prst="leftBrace">
            <a:avLst>
              <a:gd name="adj1" fmla="val 8333"/>
              <a:gd name="adj2" fmla="val 24481"/>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CasellaDiTesto 16">
            <a:extLst>
              <a:ext uri="{FF2B5EF4-FFF2-40B4-BE49-F238E27FC236}">
                <a16:creationId xmlns:a16="http://schemas.microsoft.com/office/drawing/2014/main" id="{448F6B34-1084-7C49-30F4-801424209BE3}"/>
              </a:ext>
            </a:extLst>
          </p:cNvPr>
          <p:cNvSpPr txBox="1"/>
          <p:nvPr/>
        </p:nvSpPr>
        <p:spPr>
          <a:xfrm>
            <a:off x="165775" y="1481999"/>
            <a:ext cx="3879451" cy="738664"/>
          </a:xfrm>
          <a:prstGeom prst="rect">
            <a:avLst/>
          </a:prstGeom>
          <a:solidFill>
            <a:schemeClr val="accent6">
              <a:lumMod val="20000"/>
              <a:lumOff val="80000"/>
            </a:schemeClr>
          </a:solidFill>
        </p:spPr>
        <p:txBody>
          <a:bodyPr wrap="square" rtlCol="0">
            <a:spAutoFit/>
          </a:bodyPr>
          <a:lstStyle/>
          <a:p>
            <a:pPr marL="342900" indent="-342900">
              <a:buAutoNum type="arabicPeriod" startAt="4"/>
            </a:pPr>
            <a:r>
              <a:rPr lang="it-IT" sz="1400" b="1" dirty="0">
                <a:solidFill>
                  <a:schemeClr val="accent1"/>
                </a:solidFill>
                <a:latin typeface="Copperplate" panose="02000504000000020004" pitchFamily="2" charset="77"/>
              </a:rPr>
              <a:t>Potrei essere interessata/o … 	a chi mi rivolgo? </a:t>
            </a:r>
          </a:p>
          <a:p>
            <a:r>
              <a:rPr lang="it-IT" sz="1400" b="1" dirty="0">
                <a:solidFill>
                  <a:schemeClr val="accent1"/>
                </a:solidFill>
                <a:latin typeface="Copperplate" panose="02000504000000020004" pitchFamily="2" charset="77"/>
              </a:rPr>
              <a:t>	Cosa potrei fare?</a:t>
            </a:r>
          </a:p>
        </p:txBody>
      </p:sp>
      <p:sp>
        <p:nvSpPr>
          <p:cNvPr id="18" name="CasellaDiTesto 17">
            <a:extLst>
              <a:ext uri="{FF2B5EF4-FFF2-40B4-BE49-F238E27FC236}">
                <a16:creationId xmlns:a16="http://schemas.microsoft.com/office/drawing/2014/main" id="{F5329FB1-4038-5BFA-EA42-AB922D662587}"/>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88071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DBF58D00-1584-5833-4D68-EE078E36066B}"/>
              </a:ext>
            </a:extLst>
          </p:cNvPr>
          <p:cNvSpPr>
            <a:spLocks noGrp="1"/>
          </p:cNvSpPr>
          <p:nvPr>
            <p:ph type="sldNum" sz="quarter" idx="12"/>
          </p:nvPr>
        </p:nvSpPr>
        <p:spPr/>
        <p:txBody>
          <a:bodyPr/>
          <a:lstStyle/>
          <a:p>
            <a:fld id="{C8B92C26-1B65-2440-8B1F-41834F12A775}" type="slidenum">
              <a:rPr lang="it-IT" smtClean="0"/>
              <a:t>18</a:t>
            </a:fld>
            <a:endParaRPr lang="it-IT"/>
          </a:p>
        </p:txBody>
      </p:sp>
      <p:sp>
        <p:nvSpPr>
          <p:cNvPr id="4" name="CasellaDiTesto 3">
            <a:extLst>
              <a:ext uri="{FF2B5EF4-FFF2-40B4-BE49-F238E27FC236}">
                <a16:creationId xmlns:a16="http://schemas.microsoft.com/office/drawing/2014/main" id="{6E1E8069-5C52-5CD8-9365-1676E8B39935}"/>
              </a:ext>
            </a:extLst>
          </p:cNvPr>
          <p:cNvSpPr txBox="1"/>
          <p:nvPr/>
        </p:nvSpPr>
        <p:spPr>
          <a:xfrm>
            <a:off x="4338034" y="1438552"/>
            <a:ext cx="5637639" cy="1169551"/>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4.1.1.	Incontri Pubblici Informativi: Agenda </a:t>
            </a:r>
          </a:p>
          <a:p>
            <a:endParaRPr lang="it-IT" sz="1400" b="1" dirty="0">
              <a:solidFill>
                <a:schemeClr val="accent1"/>
              </a:solidFill>
              <a:latin typeface="Copperplate" panose="02000504000000020004" pitchFamily="2" charset="77"/>
            </a:endParaRPr>
          </a:p>
          <a:p>
            <a:r>
              <a:rPr lang="it-IT" sz="1400" b="1" dirty="0">
                <a:solidFill>
                  <a:schemeClr val="accent1"/>
                </a:solidFill>
                <a:latin typeface="Copperplate" panose="02000504000000020004" pitchFamily="2" charset="77"/>
              </a:rPr>
              <a:t>4.1.2.	Calendario incontri prenotati</a:t>
            </a:r>
          </a:p>
          <a:p>
            <a:endParaRPr lang="it-IT" sz="1400" b="1" dirty="0">
              <a:solidFill>
                <a:schemeClr val="accent1"/>
              </a:solidFill>
              <a:latin typeface="Copperplate" panose="02000504000000020004" pitchFamily="2" charset="77"/>
            </a:endParaRPr>
          </a:p>
          <a:p>
            <a:r>
              <a:rPr lang="it-IT" sz="1400" b="1" dirty="0">
                <a:solidFill>
                  <a:schemeClr val="accent1"/>
                </a:solidFill>
                <a:latin typeface="Copperplate" panose="02000504000000020004" pitchFamily="2" charset="77"/>
              </a:rPr>
              <a:t>4.1.3.	modalità di partecipazione</a:t>
            </a:r>
          </a:p>
        </p:txBody>
      </p:sp>
      <p:sp>
        <p:nvSpPr>
          <p:cNvPr id="5" name="CasellaDiTesto 4">
            <a:extLst>
              <a:ext uri="{FF2B5EF4-FFF2-40B4-BE49-F238E27FC236}">
                <a16:creationId xmlns:a16="http://schemas.microsoft.com/office/drawing/2014/main" id="{83E7E227-D374-5C1E-6C21-65DE170D16E4}"/>
              </a:ext>
            </a:extLst>
          </p:cNvPr>
          <p:cNvSpPr txBox="1"/>
          <p:nvPr/>
        </p:nvSpPr>
        <p:spPr>
          <a:xfrm>
            <a:off x="2216324" y="269284"/>
            <a:ext cx="7759350" cy="307777"/>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4.1.	Partecipazione a Incontri Pubblici Informativi. Calendario incontri</a:t>
            </a:r>
          </a:p>
        </p:txBody>
      </p:sp>
      <p:sp>
        <p:nvSpPr>
          <p:cNvPr id="6" name="Freccia destra 5">
            <a:extLst>
              <a:ext uri="{FF2B5EF4-FFF2-40B4-BE49-F238E27FC236}">
                <a16:creationId xmlns:a16="http://schemas.microsoft.com/office/drawing/2014/main" id="{A3AEE7A0-D118-C6FB-532A-5D35F20FC789}"/>
              </a:ext>
            </a:extLst>
          </p:cNvPr>
          <p:cNvSpPr/>
          <p:nvPr/>
        </p:nvSpPr>
        <p:spPr>
          <a:xfrm rot="5400000">
            <a:off x="4932841" y="462293"/>
            <a:ext cx="639191" cy="1091027"/>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243B9AA3-E482-2A27-06C5-6EED8F4F9C07}"/>
              </a:ext>
            </a:extLst>
          </p:cNvPr>
          <p:cNvPicPr>
            <a:picLocks noChangeAspect="1"/>
          </p:cNvPicPr>
          <p:nvPr/>
        </p:nvPicPr>
        <p:blipFill rotWithShape="1">
          <a:blip r:embed="rId2"/>
          <a:srcRect t="16561" r="1" b="1"/>
          <a:stretch/>
        </p:blipFill>
        <p:spPr>
          <a:xfrm>
            <a:off x="347082" y="952743"/>
            <a:ext cx="3110494" cy="2141167"/>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8" name="CasellaDiTesto 7">
            <a:extLst>
              <a:ext uri="{FF2B5EF4-FFF2-40B4-BE49-F238E27FC236}">
                <a16:creationId xmlns:a16="http://schemas.microsoft.com/office/drawing/2014/main" id="{98E356A8-D88F-3C8F-A87E-683C79CED9DE}"/>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pic>
        <p:nvPicPr>
          <p:cNvPr id="9" name="Immagine 8">
            <a:extLst>
              <a:ext uri="{FF2B5EF4-FFF2-40B4-BE49-F238E27FC236}">
                <a16:creationId xmlns:a16="http://schemas.microsoft.com/office/drawing/2014/main" id="{C13BBC6F-7991-6658-3D83-4C9183F47119}"/>
              </a:ext>
            </a:extLst>
          </p:cNvPr>
          <p:cNvPicPr>
            <a:picLocks noChangeAspect="1"/>
          </p:cNvPicPr>
          <p:nvPr/>
        </p:nvPicPr>
        <p:blipFill>
          <a:blip r:embed="rId3"/>
          <a:stretch>
            <a:fillRect/>
          </a:stretch>
        </p:blipFill>
        <p:spPr>
          <a:xfrm>
            <a:off x="168517" y="6167176"/>
            <a:ext cx="487331" cy="547098"/>
          </a:xfrm>
          <a:prstGeom prst="rect">
            <a:avLst/>
          </a:prstGeom>
        </p:spPr>
      </p:pic>
    </p:spTree>
    <p:extLst>
      <p:ext uri="{BB962C8B-B14F-4D97-AF65-F5344CB8AC3E}">
        <p14:creationId xmlns:p14="http://schemas.microsoft.com/office/powerpoint/2010/main" val="364363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84468FAE-7680-636D-05AE-5D70ABEB54BC}"/>
              </a:ext>
            </a:extLst>
          </p:cNvPr>
          <p:cNvSpPr>
            <a:spLocks noGrp="1"/>
          </p:cNvSpPr>
          <p:nvPr>
            <p:ph type="sldNum" sz="quarter" idx="12"/>
          </p:nvPr>
        </p:nvSpPr>
        <p:spPr/>
        <p:txBody>
          <a:bodyPr/>
          <a:lstStyle/>
          <a:p>
            <a:fld id="{C8B92C26-1B65-2440-8B1F-41834F12A775}" type="slidenum">
              <a:rPr lang="it-IT" smtClean="0"/>
              <a:t>19</a:t>
            </a:fld>
            <a:endParaRPr lang="it-IT" dirty="0"/>
          </a:p>
        </p:txBody>
      </p:sp>
      <p:sp>
        <p:nvSpPr>
          <p:cNvPr id="5" name="CasellaDiTesto 4">
            <a:extLst>
              <a:ext uri="{FF2B5EF4-FFF2-40B4-BE49-F238E27FC236}">
                <a16:creationId xmlns:a16="http://schemas.microsoft.com/office/drawing/2014/main" id="{E7022AEE-C423-0C29-5AB2-4265CBABB016}"/>
              </a:ext>
            </a:extLst>
          </p:cNvPr>
          <p:cNvSpPr txBox="1"/>
          <p:nvPr/>
        </p:nvSpPr>
        <p:spPr>
          <a:xfrm>
            <a:off x="437322" y="2354474"/>
            <a:ext cx="11102040" cy="3600986"/>
          </a:xfrm>
          <a:prstGeom prst="rect">
            <a:avLst/>
          </a:prstGeom>
          <a:noFill/>
        </p:spPr>
        <p:txBody>
          <a:bodyPr wrap="square">
            <a:spAutoFit/>
          </a:bodyPr>
          <a:lstStyle/>
          <a:p>
            <a:r>
              <a:rPr lang="it-IT" sz="1200" dirty="0">
                <a:solidFill>
                  <a:schemeClr val="accent1"/>
                </a:solidFill>
                <a:effectLst/>
                <a:latin typeface="Palatino Linotype" panose="02040502050505030304" pitchFamily="18" charset="0"/>
              </a:rPr>
              <a:t>I partecipanti ad una configurazione di CER devono essere in possesso di tutti i seguenti requisiti:</a:t>
            </a:r>
          </a:p>
          <a:p>
            <a:pPr marL="935038" indent="-925513"/>
            <a:endParaRPr lang="it-IT" sz="1200" dirty="0">
              <a:solidFill>
                <a:schemeClr val="accent1"/>
              </a:solidFill>
              <a:effectLst/>
              <a:latin typeface="Palatino Linotype" panose="02040502050505030304" pitchFamily="18" charset="0"/>
            </a:endParaRPr>
          </a:p>
          <a:p>
            <a:pPr marL="935038" indent="-925513"/>
            <a:r>
              <a:rPr lang="it-IT" sz="1200" dirty="0">
                <a:solidFill>
                  <a:schemeClr val="accent1"/>
                </a:solidFill>
                <a:effectLst/>
                <a:latin typeface="Palatino Linotype" panose="02040502050505030304" pitchFamily="18" charset="0"/>
              </a:rPr>
              <a:t>1. 	essere azionisti o membri di un medesimo soggetto giuridico (la Società CER nell’assetto giuridico legittimo);</a:t>
            </a:r>
          </a:p>
          <a:p>
            <a:pPr marL="935038" indent="-925513"/>
            <a:r>
              <a:rPr lang="it-IT" sz="1200" dirty="0">
                <a:solidFill>
                  <a:schemeClr val="accent1"/>
                </a:solidFill>
                <a:effectLst/>
                <a:latin typeface="Palatino Linotype" panose="02040502050505030304" pitchFamily="18" charset="0"/>
              </a:rPr>
              <a:t>2. 	nel caso esercitino poteri di controllo sulla comunità, essere persone fisiche, piccole e medie imprese (PMI), enti territoriali o autorità locali, ivi incluse, ai sensi dell'articolo 31, comma 1, lettera b), </a:t>
            </a:r>
            <a:r>
              <a:rPr lang="it-IT" sz="1200" dirty="0" err="1">
                <a:solidFill>
                  <a:schemeClr val="accent1"/>
                </a:solidFill>
                <a:effectLst/>
                <a:latin typeface="Palatino Linotype" panose="02040502050505030304" pitchFamily="18" charset="0"/>
              </a:rPr>
              <a:t>D.Lgs.</a:t>
            </a:r>
            <a:r>
              <a:rPr lang="it-IT" sz="1200" dirty="0">
                <a:solidFill>
                  <a:schemeClr val="accent1"/>
                </a:solidFill>
                <a:effectLst/>
                <a:latin typeface="Palatino Linotype" panose="02040502050505030304" pitchFamily="18" charset="0"/>
              </a:rPr>
              <a:t> 199/2021, le amministrazioni comunali, gli enti di ricerca e formazione, gli enti religiosi, del terzo settore e di protezione ambientale nonché le amministrazioni locali contenute nell'elenco delle amministrazioni pubbliche divulgato dall'Istituto Nazionale di Statistica (di seguito anche: ISTAT) secondo quanto previsto all'articolo 1, comma 3, L. 196/2009, situati nel territorio degli stessi Comuni in cui sono ubicati gli impianti di produzione detenuti dalla comunità di energia rinnovabile;</a:t>
            </a:r>
          </a:p>
          <a:p>
            <a:pPr marL="935038" indent="-925513"/>
            <a:r>
              <a:rPr lang="it-IT" sz="1200" dirty="0">
                <a:solidFill>
                  <a:schemeClr val="accent1"/>
                </a:solidFill>
                <a:effectLst/>
                <a:latin typeface="Palatino Linotype" panose="02040502050505030304" pitchFamily="18" charset="0"/>
              </a:rPr>
              <a:t>3. 	nel caso di imprese private, la partecipazione alla CER non deve costituire l'attività commerciale e/o industriale principale;</a:t>
            </a:r>
          </a:p>
          <a:p>
            <a:pPr marL="935038" indent="-925513"/>
            <a:r>
              <a:rPr lang="it-IT" sz="1200" dirty="0">
                <a:solidFill>
                  <a:schemeClr val="accent1"/>
                </a:solidFill>
                <a:effectLst/>
                <a:latin typeface="Palatino Linotype" panose="02040502050505030304" pitchFamily="18" charset="0"/>
              </a:rPr>
              <a:t>4. 	essere titolari di punti di connessione ubicati su reti elettriche di bassa tensione sottese alla medesima cabina di trasformazione media/bassa tensione (medesima cabina secondaria);</a:t>
            </a:r>
          </a:p>
          <a:p>
            <a:pPr marL="935038" indent="-925513"/>
            <a:r>
              <a:rPr lang="it-IT" sz="1200" dirty="0">
                <a:solidFill>
                  <a:schemeClr val="accent1"/>
                </a:solidFill>
                <a:latin typeface="Palatino Linotype" panose="02040502050505030304" pitchFamily="18" charset="0"/>
              </a:rPr>
              <a:t>5.	</a:t>
            </a:r>
            <a:r>
              <a:rPr lang="it-IT" sz="1200" dirty="0">
                <a:solidFill>
                  <a:schemeClr val="accent1"/>
                </a:solidFill>
                <a:effectLst/>
                <a:latin typeface="Palatino Linotype" panose="02040502050505030304" pitchFamily="18" charset="0"/>
              </a:rPr>
              <a:t>aver dato </a:t>
            </a:r>
            <a:r>
              <a:rPr lang="it-IT" sz="1200" b="1" dirty="0">
                <a:solidFill>
                  <a:schemeClr val="accent1"/>
                </a:solidFill>
                <a:effectLst/>
                <a:latin typeface="Palatino Linotype" panose="02040502050505030304" pitchFamily="18" charset="0"/>
              </a:rPr>
              <a:t>mandato alla CER </a:t>
            </a:r>
            <a:r>
              <a:rPr lang="it-IT" sz="1200" dirty="0">
                <a:solidFill>
                  <a:schemeClr val="accent1"/>
                </a:solidFill>
                <a:effectLst/>
                <a:latin typeface="Palatino Linotype" panose="02040502050505030304" pitchFamily="18" charset="0"/>
              </a:rPr>
              <a:t>per la richiesta al GSE e l'ottenimento dei benefici previsti dal servizio di valorizzazione e incentivazione dell'energia condivisa clienti finali associati:</a:t>
            </a:r>
          </a:p>
          <a:p>
            <a:pPr marL="1427163" lvl="1" indent="-492125">
              <a:buFont typeface="+mj-lt"/>
              <a:buAutoNum type="alphaLcParenR"/>
            </a:pPr>
            <a:r>
              <a:rPr lang="it-IT" sz="1200" dirty="0">
                <a:solidFill>
                  <a:schemeClr val="accent1"/>
                </a:solidFill>
                <a:effectLst/>
                <a:latin typeface="Palatino Linotype" panose="02040502050505030304" pitchFamily="18" charset="0"/>
              </a:rPr>
              <a:t>mantengono i loro diritti di cliente finale, compreso quello di scegliere il proprio venditore;</a:t>
            </a:r>
          </a:p>
          <a:p>
            <a:pPr marL="1427163" indent="-492125">
              <a:buFont typeface="+mj-lt"/>
              <a:buAutoNum type="alphaLcParenR"/>
            </a:pPr>
            <a:r>
              <a:rPr lang="it-IT" sz="1200" dirty="0">
                <a:solidFill>
                  <a:schemeClr val="accent1"/>
                </a:solidFill>
                <a:effectLst/>
                <a:latin typeface="Palatino Linotype" panose="02040502050505030304" pitchFamily="18" charset="0"/>
              </a:rPr>
              <a:t>possono recedere in ogni momento, fermi restando eventuali corrispettivi concordati in caso di recesso anticipato per la compartecipazione agli investimenti sostenuti, che devono comunque risultare equi e proporzionati;</a:t>
            </a:r>
          </a:p>
          <a:p>
            <a:pPr marL="1427163" indent="-492125">
              <a:buFont typeface="+mj-lt"/>
              <a:buAutoNum type="alphaLcParenR"/>
            </a:pPr>
            <a:r>
              <a:rPr lang="it-IT" sz="1200" dirty="0">
                <a:solidFill>
                  <a:schemeClr val="accent1"/>
                </a:solidFill>
                <a:effectLst/>
                <a:latin typeface="Palatino Linotype" panose="02040502050505030304" pitchFamily="18" charset="0"/>
              </a:rPr>
              <a:t>regolano i rapporti tramite un contratto di diritto privato (un </a:t>
            </a:r>
            <a:r>
              <a:rPr lang="it-IT" sz="1200" b="1" dirty="0">
                <a:solidFill>
                  <a:schemeClr val="accent1"/>
                </a:solidFill>
                <a:effectLst/>
                <a:latin typeface="Palatino Linotype" panose="02040502050505030304" pitchFamily="18" charset="0"/>
              </a:rPr>
              <a:t>Regolamento della CER</a:t>
            </a:r>
            <a:r>
              <a:rPr lang="it-IT" sz="1200" dirty="0">
                <a:solidFill>
                  <a:schemeClr val="accent1"/>
                </a:solidFill>
                <a:effectLst/>
                <a:latin typeface="Palatino Linotype" panose="02040502050505030304" pitchFamily="18" charset="0"/>
              </a:rPr>
              <a:t>) che individua univocamente un </a:t>
            </a:r>
            <a:r>
              <a:rPr lang="it-IT" sz="1200" b="1" dirty="0">
                <a:solidFill>
                  <a:schemeClr val="accent1"/>
                </a:solidFill>
                <a:effectLst/>
                <a:latin typeface="Palatino Linotype" panose="02040502050505030304" pitchFamily="18" charset="0"/>
              </a:rPr>
              <a:t>soggetto delegato</a:t>
            </a:r>
            <a:r>
              <a:rPr lang="it-IT" sz="1200" dirty="0">
                <a:solidFill>
                  <a:schemeClr val="accent1"/>
                </a:solidFill>
                <a:effectLst/>
                <a:latin typeface="Palatino Linotype" panose="02040502050505030304" pitchFamily="18" charset="0"/>
              </a:rPr>
              <a:t>, responsabile del riparto dell'energia condivisa. I clienti finali partecipanti possono, inoltre, demandare a tale soggetto la gestione delle partite di pagamento e di incasso verso i venditori ed il GSE.</a:t>
            </a:r>
            <a:endParaRPr lang="it-IT" sz="1200" dirty="0">
              <a:solidFill>
                <a:schemeClr val="accent1"/>
              </a:solidFill>
              <a:latin typeface="Palatino Linotype" panose="02040502050505030304" pitchFamily="18" charset="0"/>
            </a:endParaRPr>
          </a:p>
        </p:txBody>
      </p:sp>
      <p:sp>
        <p:nvSpPr>
          <p:cNvPr id="7" name="CasellaDiTesto 6">
            <a:extLst>
              <a:ext uri="{FF2B5EF4-FFF2-40B4-BE49-F238E27FC236}">
                <a16:creationId xmlns:a16="http://schemas.microsoft.com/office/drawing/2014/main" id="{4CC892F3-0436-7502-2E89-986B03DCB60A}"/>
              </a:ext>
            </a:extLst>
          </p:cNvPr>
          <p:cNvSpPr txBox="1"/>
          <p:nvPr/>
        </p:nvSpPr>
        <p:spPr>
          <a:xfrm>
            <a:off x="2187939" y="917897"/>
            <a:ext cx="7816121" cy="584775"/>
          </a:xfrm>
          <a:prstGeom prst="rect">
            <a:avLst/>
          </a:prstGeom>
          <a:noFill/>
          <a:ln w="28575">
            <a:solidFill>
              <a:schemeClr val="accent1"/>
            </a:solidFill>
          </a:ln>
        </p:spPr>
        <p:txBody>
          <a:bodyPr wrap="square">
            <a:spAutoFit/>
          </a:bodyPr>
          <a:lstStyle/>
          <a:p>
            <a:pPr algn="ctr"/>
            <a:r>
              <a:rPr lang="it-IT" sz="1600" b="1" dirty="0">
                <a:solidFill>
                  <a:schemeClr val="accent6">
                    <a:lumMod val="75000"/>
                  </a:schemeClr>
                </a:solidFill>
                <a:effectLst/>
                <a:latin typeface="Copperplate" panose="02000504000000020004" pitchFamily="2" charset="77"/>
              </a:rPr>
              <a:t>Specificazione dei Requisiti e delle prerogative dei Soci che partecipano alla Società «C.E.R.»</a:t>
            </a:r>
          </a:p>
        </p:txBody>
      </p:sp>
      <p:sp>
        <p:nvSpPr>
          <p:cNvPr id="16" name="Parentesi graffa aperta 15">
            <a:extLst>
              <a:ext uri="{FF2B5EF4-FFF2-40B4-BE49-F238E27FC236}">
                <a16:creationId xmlns:a16="http://schemas.microsoft.com/office/drawing/2014/main" id="{2592C769-BD1A-CC7B-1289-E4A557832E15}"/>
              </a:ext>
            </a:extLst>
          </p:cNvPr>
          <p:cNvSpPr/>
          <p:nvPr/>
        </p:nvSpPr>
        <p:spPr>
          <a:xfrm rot="5400000">
            <a:off x="5460770" y="-3572069"/>
            <a:ext cx="1004536" cy="11232102"/>
          </a:xfrm>
          <a:prstGeom prst="lef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 name="Immagine 1">
            <a:extLst>
              <a:ext uri="{FF2B5EF4-FFF2-40B4-BE49-F238E27FC236}">
                <a16:creationId xmlns:a16="http://schemas.microsoft.com/office/drawing/2014/main" id="{9A449AE2-92E6-6C19-4E8D-15B92CE957C6}"/>
              </a:ext>
            </a:extLst>
          </p:cNvPr>
          <p:cNvPicPr>
            <a:picLocks noChangeAspect="1"/>
          </p:cNvPicPr>
          <p:nvPr/>
        </p:nvPicPr>
        <p:blipFill>
          <a:blip r:embed="rId2"/>
          <a:stretch>
            <a:fillRect/>
          </a:stretch>
        </p:blipFill>
        <p:spPr>
          <a:xfrm>
            <a:off x="103322" y="6265953"/>
            <a:ext cx="487331" cy="547098"/>
          </a:xfrm>
          <a:prstGeom prst="rect">
            <a:avLst/>
          </a:prstGeom>
        </p:spPr>
      </p:pic>
      <p:sp>
        <p:nvSpPr>
          <p:cNvPr id="4" name="CasellaDiTesto 3">
            <a:extLst>
              <a:ext uri="{FF2B5EF4-FFF2-40B4-BE49-F238E27FC236}">
                <a16:creationId xmlns:a16="http://schemas.microsoft.com/office/drawing/2014/main" id="{ACD0F1C2-2968-C29E-3872-9ED5A3568BDD}"/>
              </a:ext>
            </a:extLst>
          </p:cNvPr>
          <p:cNvSpPr txBox="1"/>
          <p:nvPr/>
        </p:nvSpPr>
        <p:spPr>
          <a:xfrm>
            <a:off x="2187939" y="183452"/>
            <a:ext cx="7816121" cy="307777"/>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4.2.	Verifica dei requisiti per la partecipazione ad una CER</a:t>
            </a:r>
          </a:p>
        </p:txBody>
      </p:sp>
      <p:sp>
        <p:nvSpPr>
          <p:cNvPr id="8" name="CasellaDiTesto 7">
            <a:extLst>
              <a:ext uri="{FF2B5EF4-FFF2-40B4-BE49-F238E27FC236}">
                <a16:creationId xmlns:a16="http://schemas.microsoft.com/office/drawing/2014/main" id="{30995928-D01D-2A92-7882-45C0B69D6640}"/>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78525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482DC31-D3E1-C366-4F0F-0DF8BB5193B2}"/>
              </a:ext>
            </a:extLst>
          </p:cNvPr>
          <p:cNvSpPr>
            <a:spLocks noGrp="1"/>
          </p:cNvSpPr>
          <p:nvPr>
            <p:ph type="sldNum" sz="quarter" idx="12"/>
          </p:nvPr>
        </p:nvSpPr>
        <p:spPr/>
        <p:txBody>
          <a:bodyPr/>
          <a:lstStyle/>
          <a:p>
            <a:fld id="{C8B92C26-1B65-2440-8B1F-41834F12A775}" type="slidenum">
              <a:rPr lang="it-IT" smtClean="0"/>
              <a:t>2</a:t>
            </a:fld>
            <a:endParaRPr lang="it-IT" dirty="0"/>
          </a:p>
        </p:txBody>
      </p:sp>
      <p:sp>
        <p:nvSpPr>
          <p:cNvPr id="4" name="CasellaDiTesto 3">
            <a:extLst>
              <a:ext uri="{FF2B5EF4-FFF2-40B4-BE49-F238E27FC236}">
                <a16:creationId xmlns:a16="http://schemas.microsoft.com/office/drawing/2014/main" id="{EBF8865C-8C14-B0BD-93FE-F4797438E26E}"/>
              </a:ext>
            </a:extLst>
          </p:cNvPr>
          <p:cNvSpPr txBox="1"/>
          <p:nvPr/>
        </p:nvSpPr>
        <p:spPr>
          <a:xfrm>
            <a:off x="1028701" y="721935"/>
            <a:ext cx="10325100" cy="4893647"/>
          </a:xfrm>
          <a:prstGeom prst="rect">
            <a:avLst/>
          </a:prstGeom>
          <a:noFill/>
        </p:spPr>
        <p:txBody>
          <a:bodyPr wrap="square">
            <a:spAutoFit/>
          </a:bodyPr>
          <a:lstStyle/>
          <a:p>
            <a:pPr algn="just"/>
            <a:r>
              <a:rPr lang="it-IT" sz="1200" i="1" dirty="0">
                <a:latin typeface="Palatino Linotype" panose="02040502050505030304" pitchFamily="18" charset="0"/>
              </a:rPr>
              <a:t>Il </a:t>
            </a:r>
            <a:r>
              <a:rPr lang="it-IT" sz="1200" b="1" i="1" dirty="0">
                <a:latin typeface="Palatino Linotype" panose="02040502050505030304" pitchFamily="18" charset="0"/>
              </a:rPr>
              <a:t>Comune di Senigallia </a:t>
            </a:r>
            <a:r>
              <a:rPr lang="it-IT" sz="1200" i="1" dirty="0">
                <a:latin typeface="Palatino Linotype" panose="02040502050505030304" pitchFamily="18" charset="0"/>
              </a:rPr>
              <a:t>ha </a:t>
            </a:r>
            <a:r>
              <a:rPr lang="it-IT" sz="1200" i="1" dirty="0">
                <a:solidFill>
                  <a:schemeClr val="tx1"/>
                </a:solidFill>
                <a:latin typeface="Palatino Linotype" panose="02040502050505030304" pitchFamily="18" charset="0"/>
              </a:rPr>
              <a:t>deliberato di coadiuvare, promuovere e sostenere, anche facendosi parte attiva direttamente, la nascita di Comunità Energetiche Rinnovabili [CER] sul territorio comunale, con finalità di legittimo perseguimento di obiettivi ambientalmente sostenibili e socialmente utili. </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La promozione delle CER per i cittadini e per tutti coloro che operano sul territorio comunale è un’occasione per concretizzare e diffondere i principi della reale sostenibilità energetica e ambientale. La deliberazione ha avuto carattere di indirizzo strategico, certo non coercitivo, di proattività verso </a:t>
            </a:r>
            <a:r>
              <a:rPr lang="it-IT" sz="1200" i="1" dirty="0">
                <a:latin typeface="Palatino Linotype" panose="02040502050505030304" pitchFamily="18" charset="0"/>
                <a:ea typeface="Times New Roman" panose="02020603050405020304" pitchFamily="18" charset="0"/>
                <a:cs typeface="Tahoma" panose="020B0604030504040204" pitchFamily="34" charset="0"/>
              </a:rPr>
              <a:t>l’</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obiettivo comune della sostenibilità e segna l’affermazione del “fare” anziché del solo “reclamizzare”. Il Comune, quindi, è in procinto di lanciare un concreto segnale di disponibilità e proattività volto a stimolare e addirittura poter far parte di Comunità CER aperte a tutti i cittadini, a tutti gli operatori agenti sul territorio, senza preclusioni e, anzi, creando le opportunità per la massima conoscenza e accessibilità possibile al Modello della CER che si potrà realizzare in rioni, quartieri, frazioni, aree artigianali e commerciali. La Delibera di “indirizzo strategico” ha indotto </a:t>
            </a:r>
            <a:r>
              <a:rPr lang="it-IT" sz="1200" i="1" dirty="0">
                <a:latin typeface="Palatino Linotype" panose="02040502050505030304" pitchFamily="18" charset="0"/>
                <a:ea typeface="Times New Roman" panose="02020603050405020304" pitchFamily="18" charset="0"/>
                <a:cs typeface="Tahoma" panose="020B0604030504040204" pitchFamily="34" charset="0"/>
              </a:rPr>
              <a:t>l’</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organizzazione di una struttura di ascolto, di risposta, di accompagnamento (fin dove plausibilmente possibile e razionale) rispetto alle istanze che i cittadini vorranno sottoporre sull’innovazione rappresentata dalle CER. In questa Delibera di Indirizzo strategico abbiamo anche voluto fornire una “traccia” allo sviluppo di CER altrimenti entropico, casuale e pericolosamente discriminatorio, che avrebbe favorito chi </a:t>
            </a:r>
            <a:r>
              <a:rPr lang="it-IT" sz="1200" i="1" dirty="0" err="1">
                <a:effectLst/>
                <a:latin typeface="Palatino Linotype" panose="02040502050505030304" pitchFamily="18" charset="0"/>
                <a:ea typeface="Times New Roman" panose="02020603050405020304" pitchFamily="18" charset="0"/>
                <a:cs typeface="Tahoma" panose="020B0604030504040204" pitchFamily="34" charset="0"/>
              </a:rPr>
              <a:t>sà</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 a discapito di chi non sapeva: una CER produce vantaggi ambientali, d’efficientamento energetico, di sviluppo di modelli virtuosi di consumo energetico. L’obiettivo dell’intervento comunale è quello di rendere tale Modello </a:t>
            </a:r>
            <a:r>
              <a:rPr lang="it-IT" sz="1200" i="1" dirty="0">
                <a:latin typeface="Palatino Linotype" panose="02040502050505030304" pitchFamily="18" charset="0"/>
                <a:ea typeface="Times New Roman" panose="02020603050405020304" pitchFamily="18" charset="0"/>
                <a:cs typeface="Tahoma" panose="020B0604030504040204" pitchFamily="34" charset="0"/>
              </a:rPr>
              <a:t>più </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inclusivo, meglio noto, ai cittadini tutti, addirittura non precludendo la possibilità di partecipazione diretta del Comune “insieme ai cittadini”, </a:t>
            </a:r>
            <a:r>
              <a:rPr lang="it-IT" sz="1200" i="1" dirty="0" err="1">
                <a:effectLst/>
                <a:latin typeface="Palatino Linotype" panose="02040502050505030304" pitchFamily="18" charset="0"/>
                <a:ea typeface="Times New Roman" panose="02020603050405020304" pitchFamily="18" charset="0"/>
                <a:cs typeface="Tahoma" panose="020B0604030504040204" pitchFamily="34" charset="0"/>
              </a:rPr>
              <a:t>poichè</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 i benefici saranno tanto maggiori quanto più diffuso sarà il cosiddetto “consumo condiviso di energia auto-prodotta”. Al contempo, questa Delibera, lancia un «segnale di stimolo e di apertura di opportunità» all’imprenditoria (locale e non solo), </a:t>
            </a:r>
            <a:r>
              <a:rPr lang="it-IT" sz="1200" i="1" dirty="0" err="1">
                <a:effectLst/>
                <a:latin typeface="Palatino Linotype" panose="02040502050505030304" pitchFamily="18" charset="0"/>
                <a:ea typeface="Times New Roman" panose="02020603050405020304" pitchFamily="18" charset="0"/>
                <a:cs typeface="Tahoma" panose="020B0604030504040204" pitchFamily="34" charset="0"/>
              </a:rPr>
              <a:t>affinchè</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 prenda in esame la possibilità di investire nelle tecnologie generatrici d’energia «rinnovabili» onde porle, poi, a disposizione delle CER, così da minimizzare i rischi d’impresa e massimizzare la diffusione d’investimenti green sul territorio</a:t>
            </a:r>
          </a:p>
          <a:p>
            <a:pPr algn="just"/>
            <a:r>
              <a:rPr lang="it-IT" sz="1200" i="1" dirty="0">
                <a:latin typeface="Palatino Linotype" panose="02040502050505030304" pitchFamily="18" charset="0"/>
                <a:ea typeface="Times New Roman" panose="02020603050405020304" pitchFamily="18" charset="0"/>
                <a:cs typeface="Tahoma" panose="020B0604030504040204" pitchFamily="34" charset="0"/>
              </a:rPr>
              <a:t>In forza di tale deliberazione, si è previsto</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 di (1) prefigurare la possibilità di partecipazione diretta del Comune e/o di enti ad esso collegati nelle CER in studio presso gruppi di cittadini e operatori locali e (2) l’organizzazione, da presentarsi entro la fine del 2024 e renderla operativa al più presto, di una «capacità di ascolto e supporto» comunale per coloro che intendessero valutarne la fattibilità. Si ritiene che questo sia l’auspico che discende fin dalle </a:t>
            </a:r>
            <a:r>
              <a:rPr lang="it-IT" sz="1200" i="1" dirty="0">
                <a:effectLst/>
                <a:latin typeface="Palatino Linotype" panose="02040502050505030304" pitchFamily="18" charset="0"/>
                <a:ea typeface="Times New Roman" panose="02020603050405020304" pitchFamily="18" charset="0"/>
                <a:cs typeface="Times New Roman" panose="02020603050405020304" pitchFamily="18" charset="0"/>
              </a:rPr>
              <a:t>disposizioni del Parlamento Europeo sulla promozione dell’uso dell’energia da fonti rinnovabili che rimarcano il ruolo proattivo degli Enti Pubblici rispetto alla promozione delle CER in un quadro di massima diffusione e vigilanza affinché non si verifichino forme di discriminazione fra gli utenti energetici. Così, su base volontaria, i cittadini e gli operatori agenti sul territorio di Senigallia potranno essere autorizzati a porsi quali “</a:t>
            </a:r>
            <a:r>
              <a:rPr lang="it-IT" sz="1200" i="1" dirty="0" err="1">
                <a:effectLst/>
                <a:latin typeface="Palatino Linotype" panose="02040502050505030304" pitchFamily="18" charset="0"/>
                <a:ea typeface="Times New Roman" panose="02020603050405020304" pitchFamily="18" charset="0"/>
                <a:cs typeface="Times New Roman" panose="02020603050405020304" pitchFamily="18" charset="0"/>
              </a:rPr>
              <a:t>autoconsumatori</a:t>
            </a:r>
            <a:r>
              <a:rPr lang="it-IT" sz="1200" i="1" dirty="0">
                <a:effectLst/>
                <a:latin typeface="Palatino Linotype" panose="02040502050505030304" pitchFamily="18" charset="0"/>
                <a:ea typeface="Times New Roman" panose="02020603050405020304" pitchFamily="18" charset="0"/>
                <a:cs typeface="Times New Roman" panose="02020603050405020304" pitchFamily="18" charset="0"/>
              </a:rPr>
              <a:t>” di energia green, sostenendoli affinché siano autorizzati a produrre l’energia da autoconsumarsi, ovvero riescano ad avvalersi di impianti </a:t>
            </a:r>
            <a:r>
              <a:rPr lang="it-IT" sz="1200" i="1" dirty="0">
                <a:latin typeface="Palatino Linotype" panose="02040502050505030304" pitchFamily="18" charset="0"/>
                <a:ea typeface="Times New Roman" panose="02020603050405020304" pitchFamily="18" charset="0"/>
                <a:cs typeface="Times New Roman" panose="02020603050405020304" pitchFamily="18" charset="0"/>
              </a:rPr>
              <a:t>green (eventualmente </a:t>
            </a:r>
            <a:r>
              <a:rPr lang="it-IT" sz="1200" i="1" dirty="0">
                <a:effectLst/>
                <a:latin typeface="Palatino Linotype" panose="02040502050505030304" pitchFamily="18" charset="0"/>
                <a:ea typeface="Times New Roman" panose="02020603050405020304" pitchFamily="18" charset="0"/>
                <a:cs typeface="Times New Roman" panose="02020603050405020304" pitchFamily="18" charset="0"/>
              </a:rPr>
              <a:t>realizzati e gestiti da terzi a favore delle comunità di consumatori localizzati). Coerentemente alla Norma, la partecipazione di soggetti-utenti situati vicino agli impianti di produzione di energia da fonti rinnovabili, detenuti e/o nella disponibilità dalla CER stessa, sarà aperta e volontaria. Tale “partecipazione informata” è la migliore garanzia contro rischi e </a:t>
            </a:r>
            <a:r>
              <a:rPr lang="it-IT" sz="1200" i="1" dirty="0">
                <a:effectLst/>
                <a:latin typeface="Palatino Linotype" panose="02040502050505030304" pitchFamily="18" charset="0"/>
                <a:ea typeface="Times New Roman" panose="02020603050405020304" pitchFamily="18" charset="0"/>
                <a:cs typeface="Tahoma" panose="020B0604030504040204" pitchFamily="34" charset="0"/>
              </a:rPr>
              <a:t>inefficienze riconducibili alle contingenti episodicità e limitatezze, contro i rischi dell’evoluzione entropica di quanto, invece, richiede un ordinato sviluppo a beneficio di tutti.</a:t>
            </a:r>
            <a:r>
              <a:rPr lang="it-IT" sz="1200" i="1" dirty="0">
                <a:effectLst/>
                <a:latin typeface="Palatino Linotype" panose="02040502050505030304" pitchFamily="18" charset="0"/>
              </a:rPr>
              <a:t> </a:t>
            </a:r>
            <a:endParaRPr lang="it-IT" sz="1200" i="1" dirty="0">
              <a:solidFill>
                <a:schemeClr val="tx1"/>
              </a:solidFill>
              <a:latin typeface="Palatino Linotype" panose="02040502050505030304" pitchFamily="18" charset="0"/>
            </a:endParaRPr>
          </a:p>
        </p:txBody>
      </p:sp>
      <p:pic>
        <p:nvPicPr>
          <p:cNvPr id="7" name="Immagine 6">
            <a:extLst>
              <a:ext uri="{FF2B5EF4-FFF2-40B4-BE49-F238E27FC236}">
                <a16:creationId xmlns:a16="http://schemas.microsoft.com/office/drawing/2014/main" id="{3B15D0DC-6BAF-D8B7-3A5B-5433F45DCD25}"/>
              </a:ext>
            </a:extLst>
          </p:cNvPr>
          <p:cNvPicPr>
            <a:picLocks noChangeAspect="1"/>
          </p:cNvPicPr>
          <p:nvPr/>
        </p:nvPicPr>
        <p:blipFill>
          <a:blip r:embed="rId2"/>
          <a:stretch>
            <a:fillRect/>
          </a:stretch>
        </p:blipFill>
        <p:spPr>
          <a:xfrm>
            <a:off x="93688" y="6068726"/>
            <a:ext cx="581440" cy="652749"/>
          </a:xfrm>
          <a:prstGeom prst="rect">
            <a:avLst/>
          </a:prstGeom>
        </p:spPr>
      </p:pic>
      <p:sp>
        <p:nvSpPr>
          <p:cNvPr id="8" name="CasellaDiTesto 7">
            <a:extLst>
              <a:ext uri="{FF2B5EF4-FFF2-40B4-BE49-F238E27FC236}">
                <a16:creationId xmlns:a16="http://schemas.microsoft.com/office/drawing/2014/main" id="{5EBEEAE3-659A-5947-CF2A-3527BA044FBE}"/>
              </a:ext>
            </a:extLst>
          </p:cNvPr>
          <p:cNvSpPr txBox="1"/>
          <p:nvPr/>
        </p:nvSpPr>
        <p:spPr>
          <a:xfrm>
            <a:off x="2224587" y="136525"/>
            <a:ext cx="8573181" cy="400110"/>
          </a:xfrm>
          <a:prstGeom prst="rect">
            <a:avLst/>
          </a:prstGeom>
          <a:noFill/>
        </p:spPr>
        <p:txBody>
          <a:bodyPr wrap="none" rtlCol="0">
            <a:spAutoFit/>
          </a:bodyPr>
          <a:lstStyle/>
          <a:p>
            <a:r>
              <a:rPr lang="it-IT" sz="2000" b="1" dirty="0">
                <a:latin typeface="Palatino Linotype" panose="02040502050505030304" pitchFamily="18" charset="0"/>
              </a:rPr>
              <a:t>Le ragioni di una scelta di proattività verso il proprio tessuto territoriale</a:t>
            </a:r>
          </a:p>
        </p:txBody>
      </p:sp>
      <p:sp>
        <p:nvSpPr>
          <p:cNvPr id="9" name="CasellaDiTesto 8">
            <a:extLst>
              <a:ext uri="{FF2B5EF4-FFF2-40B4-BE49-F238E27FC236}">
                <a16:creationId xmlns:a16="http://schemas.microsoft.com/office/drawing/2014/main" id="{EB7F176F-EF81-D872-4BD2-0570255BA534}"/>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334444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9F78D31-8D00-8BFE-7B5A-BC169C85DD65}"/>
              </a:ext>
            </a:extLst>
          </p:cNvPr>
          <p:cNvSpPr txBox="1"/>
          <p:nvPr/>
        </p:nvSpPr>
        <p:spPr>
          <a:xfrm>
            <a:off x="1925529" y="1484991"/>
            <a:ext cx="8621211" cy="4555093"/>
          </a:xfrm>
          <a:prstGeom prst="rect">
            <a:avLst/>
          </a:prstGeom>
          <a:noFill/>
        </p:spPr>
        <p:txBody>
          <a:bodyPr wrap="square">
            <a:spAutoFit/>
          </a:bodyPr>
          <a:lstStyle/>
          <a:p>
            <a:pPr marL="342900" indent="-342900">
              <a:spcBef>
                <a:spcPts val="600"/>
              </a:spcBef>
              <a:spcAft>
                <a:spcPts val="600"/>
              </a:spcAft>
              <a:buAutoNum type="arabicParenR"/>
            </a:pPr>
            <a:r>
              <a:rPr lang="it-IT" sz="1200" dirty="0">
                <a:solidFill>
                  <a:schemeClr val="accent1"/>
                </a:solidFill>
                <a:effectLst/>
                <a:latin typeface="Palatino Linotype" panose="02040502050505030304" pitchFamily="18" charset="0"/>
              </a:rPr>
              <a:t>I soggetti partecipanti alla CER perseguono l’obiettivo </a:t>
            </a:r>
            <a:r>
              <a:rPr lang="it-IT" sz="1200" dirty="0">
                <a:solidFill>
                  <a:schemeClr val="accent1"/>
                </a:solidFill>
                <a:latin typeface="Palatino Linotype" panose="02040502050505030304" pitchFamily="18" charset="0"/>
              </a:rPr>
              <a:t>(statutariamente sancito) di consumare l’energia prodotta dalla società CER cui partecipano.</a:t>
            </a:r>
          </a:p>
          <a:p>
            <a:pPr marL="342900" indent="-342900">
              <a:spcBef>
                <a:spcPts val="600"/>
              </a:spcBef>
              <a:spcAft>
                <a:spcPts val="600"/>
              </a:spcAft>
              <a:buAutoNum type="arabicParenR"/>
            </a:pPr>
            <a:r>
              <a:rPr lang="it-IT" sz="1200" dirty="0">
                <a:solidFill>
                  <a:schemeClr val="accent1"/>
                </a:solidFill>
                <a:effectLst/>
                <a:latin typeface="Palatino Linotype" panose="02040502050505030304" pitchFamily="18" charset="0"/>
              </a:rPr>
              <a:t>L’energia prodotta dalla CER </a:t>
            </a:r>
            <a:r>
              <a:rPr lang="it-IT" sz="1200" dirty="0">
                <a:solidFill>
                  <a:schemeClr val="accent1"/>
                </a:solidFill>
                <a:latin typeface="Palatino Linotype" panose="02040502050505030304" pitchFamily="18" charset="0"/>
              </a:rPr>
              <a:t>è generata da</a:t>
            </a:r>
            <a:r>
              <a:rPr lang="it-IT" sz="1200" dirty="0">
                <a:solidFill>
                  <a:schemeClr val="accent1"/>
                </a:solidFill>
                <a:effectLst/>
                <a:latin typeface="Palatino Linotype" panose="02040502050505030304" pitchFamily="18" charset="0"/>
              </a:rPr>
              <a:t> impianti alimentati da FER di potenza complessiva non superiore a 200kW, entrati in esercizio dopo la data di entrata in vigore della L. 8/2020; tale previsione è stata ampliata a impianti fino a 1 MW con riferimento all’insieme dei </a:t>
            </a:r>
            <a:r>
              <a:rPr lang="it-IT" sz="1200" i="1" dirty="0">
                <a:solidFill>
                  <a:schemeClr val="accent1"/>
                </a:solidFill>
                <a:effectLst/>
                <a:latin typeface="Palatino Linotype" panose="02040502050505030304" pitchFamily="18" charset="0"/>
              </a:rPr>
              <a:t>consumers</a:t>
            </a:r>
            <a:r>
              <a:rPr lang="it-IT" sz="1200" dirty="0">
                <a:solidFill>
                  <a:schemeClr val="accent1"/>
                </a:solidFill>
                <a:effectLst/>
                <a:latin typeface="Palatino Linotype" panose="02040502050505030304" pitchFamily="18" charset="0"/>
              </a:rPr>
              <a:t> e </a:t>
            </a:r>
            <a:r>
              <a:rPr lang="it-IT" sz="1200" i="1" dirty="0" err="1">
                <a:solidFill>
                  <a:schemeClr val="accent1"/>
                </a:solidFill>
                <a:effectLst/>
                <a:latin typeface="Palatino Linotype" panose="02040502050505030304" pitchFamily="18" charset="0"/>
              </a:rPr>
              <a:t>prosumers</a:t>
            </a:r>
            <a:r>
              <a:rPr lang="it-IT" sz="1200" dirty="0">
                <a:solidFill>
                  <a:schemeClr val="accent1"/>
                </a:solidFill>
                <a:effectLst/>
                <a:latin typeface="Palatino Linotype" panose="02040502050505030304" pitchFamily="18" charset="0"/>
              </a:rPr>
              <a:t> afferenti alla medesima Cabina Primaria.</a:t>
            </a:r>
          </a:p>
          <a:p>
            <a:pPr marL="342900" indent="-342900">
              <a:spcBef>
                <a:spcPts val="600"/>
              </a:spcBef>
              <a:spcAft>
                <a:spcPts val="600"/>
              </a:spcAft>
              <a:buAutoNum type="arabicParenR" startAt="3"/>
            </a:pPr>
            <a:r>
              <a:rPr lang="it-IT" sz="1200" dirty="0">
                <a:solidFill>
                  <a:schemeClr val="accent1"/>
                </a:solidFill>
                <a:effectLst/>
                <a:latin typeface="Palatino Linotype" panose="02040502050505030304" pitchFamily="18" charset="0"/>
              </a:rPr>
              <a:t>I soggetti partecipanti alla CER condividono l’energia prodotta utilizzando la rete di distribuzione esistente, con la precisazione che l’</a:t>
            </a:r>
            <a:r>
              <a:rPr lang="it-IT" sz="1200" b="1" dirty="0">
                <a:solidFill>
                  <a:schemeClr val="accent1"/>
                </a:solidFill>
                <a:effectLst/>
                <a:latin typeface="Palatino Linotype" panose="02040502050505030304" pitchFamily="18" charset="0"/>
              </a:rPr>
              <a:t>Energia </a:t>
            </a:r>
            <a:r>
              <a:rPr lang="it-IT" sz="1200" b="1" dirty="0">
                <a:solidFill>
                  <a:schemeClr val="accent1"/>
                </a:solidFill>
                <a:latin typeface="Palatino Linotype" panose="02040502050505030304" pitchFamily="18" charset="0"/>
              </a:rPr>
              <a:t>C</a:t>
            </a:r>
            <a:r>
              <a:rPr lang="it-IT" sz="1200" b="1" dirty="0">
                <a:solidFill>
                  <a:schemeClr val="accent1"/>
                </a:solidFill>
                <a:effectLst/>
                <a:latin typeface="Palatino Linotype" panose="02040502050505030304" pitchFamily="18" charset="0"/>
              </a:rPr>
              <a:t>ondivisa </a:t>
            </a:r>
            <a:r>
              <a:rPr lang="it-IT" sz="1200" dirty="0">
                <a:solidFill>
                  <a:schemeClr val="accent1"/>
                </a:solidFill>
                <a:effectLst/>
                <a:latin typeface="Palatino Linotype" panose="02040502050505030304" pitchFamily="18" charset="0"/>
              </a:rPr>
              <a:t>è misurata come segue: essa è definita pari al minimo, in ciascun periodo orario, tra l’energia elettrica prodotta e immessa in rete dagli impianti a FER e l’energia elettrica prelevata dall’insieme dei clienti finali associati nella CER.</a:t>
            </a:r>
          </a:p>
          <a:p>
            <a:pPr marL="342900" indent="-342900">
              <a:spcBef>
                <a:spcPts val="600"/>
              </a:spcBef>
              <a:spcAft>
                <a:spcPts val="600"/>
              </a:spcAft>
              <a:buAutoNum type="arabicParenR" startAt="3"/>
            </a:pPr>
            <a:r>
              <a:rPr lang="it-IT" sz="1200" dirty="0">
                <a:solidFill>
                  <a:schemeClr val="accent1"/>
                </a:solidFill>
                <a:latin typeface="Palatino Linotype" panose="02040502050505030304" pitchFamily="18" charset="0"/>
              </a:rPr>
              <a:t>L</a:t>
            </a:r>
            <a:r>
              <a:rPr lang="it-IT" sz="1200" dirty="0">
                <a:solidFill>
                  <a:schemeClr val="accent1"/>
                </a:solidFill>
                <a:effectLst/>
                <a:latin typeface="Palatino Linotype" panose="02040502050505030304" pitchFamily="18" charset="0"/>
              </a:rPr>
              <a:t>’energia è condivisa per l’autoconsumo istantaneo, che può avvenire anche attraverso sistemi di accumulo realizzati nel perimetro di cui alla medesima cabina di trasformazione media tensione/bassa tensione o presso gli stessi edifici o condomìni ove si trovano gli auto consumatori.</a:t>
            </a:r>
          </a:p>
          <a:p>
            <a:pPr marL="342900" indent="-342900">
              <a:spcBef>
                <a:spcPts val="600"/>
              </a:spcBef>
              <a:spcAft>
                <a:spcPts val="600"/>
              </a:spcAft>
              <a:buAutoNum type="arabicParenR" startAt="3"/>
            </a:pPr>
            <a:r>
              <a:rPr lang="it-IT" sz="1200" dirty="0">
                <a:solidFill>
                  <a:schemeClr val="accent1"/>
                </a:solidFill>
                <a:latin typeface="Palatino Linotype" panose="02040502050505030304" pitchFamily="18" charset="0"/>
              </a:rPr>
              <a:t>N</a:t>
            </a:r>
            <a:r>
              <a:rPr lang="it-IT" sz="1200" dirty="0">
                <a:solidFill>
                  <a:schemeClr val="accent1"/>
                </a:solidFill>
                <a:effectLst/>
                <a:latin typeface="Palatino Linotype" panose="02040502050505030304" pitchFamily="18" charset="0"/>
              </a:rPr>
              <a:t>el caso di CER, i punti di prelievo dei </a:t>
            </a:r>
            <a:r>
              <a:rPr lang="it-IT" sz="1200" i="1" dirty="0">
                <a:solidFill>
                  <a:schemeClr val="accent1"/>
                </a:solidFill>
                <a:effectLst/>
                <a:latin typeface="Palatino Linotype" panose="02040502050505030304" pitchFamily="18" charset="0"/>
              </a:rPr>
              <a:t>consumer</a:t>
            </a:r>
            <a:r>
              <a:rPr lang="it-IT" sz="1200" dirty="0">
                <a:solidFill>
                  <a:schemeClr val="accent1"/>
                </a:solidFill>
                <a:effectLst/>
                <a:latin typeface="Palatino Linotype" panose="02040502050505030304" pitchFamily="18" charset="0"/>
              </a:rPr>
              <a:t> e i punti di immissione degli impianti di produzione da FER sono ubicati su reti elettriche di bassa tensione sottese, alla data di creazione dell’associazione, alla medesima cabina di trasformazione media tensione/bassa tensione; nel caso di auto consumatori che agiscono collettivamente, gli stessi si trovano nel medesimo edificio o condomini.</a:t>
            </a:r>
          </a:p>
          <a:p>
            <a:pPr marL="342900" indent="-342900">
              <a:spcBef>
                <a:spcPts val="600"/>
              </a:spcBef>
              <a:spcAft>
                <a:spcPts val="600"/>
              </a:spcAft>
              <a:buAutoNum type="arabicParenR" startAt="3"/>
            </a:pPr>
            <a:r>
              <a:rPr lang="it-IT" sz="1200" dirty="0">
                <a:solidFill>
                  <a:schemeClr val="accent1"/>
                </a:solidFill>
                <a:latin typeface="Palatino Linotype" panose="02040502050505030304" pitchFamily="18" charset="0"/>
              </a:rPr>
              <a:t>D</a:t>
            </a:r>
            <a:r>
              <a:rPr lang="it-IT" sz="1200" dirty="0">
                <a:solidFill>
                  <a:schemeClr val="accent1"/>
                </a:solidFill>
                <a:effectLst/>
                <a:latin typeface="Palatino Linotype" panose="02040502050505030304" pitchFamily="18" charset="0"/>
              </a:rPr>
              <a:t>al punto di vista delle prescrizioni tecnologiche, ogni partecipante (col proprio POD) deve installare un contatore digitale in grado di rilevare in tempo reale le informazioni inerenti produzione, autoconsumo, cessione e prelievo dalla rete dell’energia</a:t>
            </a:r>
            <a:br>
              <a:rPr lang="it-IT" sz="1200" dirty="0">
                <a:solidFill>
                  <a:schemeClr val="accent1"/>
                </a:solidFill>
                <a:latin typeface="Palatino Linotype" panose="02040502050505030304" pitchFamily="18" charset="0"/>
              </a:rPr>
            </a:br>
            <a:endParaRPr lang="it-IT" sz="1200" dirty="0">
              <a:solidFill>
                <a:schemeClr val="accent1"/>
              </a:solidFill>
              <a:latin typeface="Palatino Linotype" panose="02040502050505030304" pitchFamily="18" charset="0"/>
            </a:endParaRPr>
          </a:p>
        </p:txBody>
      </p:sp>
      <p:sp>
        <p:nvSpPr>
          <p:cNvPr id="16" name="Parentesi graffa aperta 15">
            <a:extLst>
              <a:ext uri="{FF2B5EF4-FFF2-40B4-BE49-F238E27FC236}">
                <a16:creationId xmlns:a16="http://schemas.microsoft.com/office/drawing/2014/main" id="{25780192-523A-D2E6-E28F-957B04FBC7FD}"/>
              </a:ext>
            </a:extLst>
          </p:cNvPr>
          <p:cNvSpPr/>
          <p:nvPr/>
        </p:nvSpPr>
        <p:spPr>
          <a:xfrm rot="5400000">
            <a:off x="5631411" y="-3144841"/>
            <a:ext cx="1106762" cy="9079065"/>
          </a:xfrm>
          <a:prstGeom prst="leftBrace">
            <a:avLst>
              <a:gd name="adj1" fmla="val 8333"/>
              <a:gd name="adj2" fmla="val 93161"/>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 name="Immagine 1">
            <a:extLst>
              <a:ext uri="{FF2B5EF4-FFF2-40B4-BE49-F238E27FC236}">
                <a16:creationId xmlns:a16="http://schemas.microsoft.com/office/drawing/2014/main" id="{A40AA670-B398-7F58-B329-7A719B00D93A}"/>
              </a:ext>
            </a:extLst>
          </p:cNvPr>
          <p:cNvPicPr>
            <a:picLocks noChangeAspect="1"/>
          </p:cNvPicPr>
          <p:nvPr/>
        </p:nvPicPr>
        <p:blipFill>
          <a:blip r:embed="rId2"/>
          <a:stretch>
            <a:fillRect/>
          </a:stretch>
        </p:blipFill>
        <p:spPr>
          <a:xfrm>
            <a:off x="257480" y="6174377"/>
            <a:ext cx="487331" cy="547098"/>
          </a:xfrm>
          <a:prstGeom prst="rect">
            <a:avLst/>
          </a:prstGeom>
        </p:spPr>
      </p:pic>
      <p:sp>
        <p:nvSpPr>
          <p:cNvPr id="3" name="CasellaDiTesto 2">
            <a:extLst>
              <a:ext uri="{FF2B5EF4-FFF2-40B4-BE49-F238E27FC236}">
                <a16:creationId xmlns:a16="http://schemas.microsoft.com/office/drawing/2014/main" id="{00AFDAC7-0F6E-92B8-2D6B-A3B157839205}"/>
              </a:ext>
            </a:extLst>
          </p:cNvPr>
          <p:cNvSpPr txBox="1"/>
          <p:nvPr/>
        </p:nvSpPr>
        <p:spPr>
          <a:xfrm>
            <a:off x="391035" y="348218"/>
            <a:ext cx="5602258" cy="307777"/>
          </a:xfrm>
          <a:prstGeom prst="rect">
            <a:avLst/>
          </a:prstGeom>
          <a:solidFill>
            <a:schemeClr val="accent6">
              <a:lumMod val="20000"/>
              <a:lumOff val="80000"/>
            </a:schemeClr>
          </a:solidFill>
          <a:ln w="19050">
            <a:noFill/>
          </a:ln>
        </p:spPr>
        <p:txBody>
          <a:bodyPr wrap="square">
            <a:spAutoFit/>
          </a:bodyPr>
          <a:lstStyle/>
          <a:p>
            <a:r>
              <a:rPr lang="it-IT" sz="1400" b="1" dirty="0">
                <a:solidFill>
                  <a:schemeClr val="accent1"/>
                </a:solidFill>
                <a:effectLst/>
                <a:latin typeface="Copperplate" panose="02000504000000020004" pitchFamily="2" charset="77"/>
              </a:rPr>
              <a:t>4.3.	Prescrizioni per i soci della </a:t>
            </a:r>
            <a:r>
              <a:rPr lang="it-IT" sz="1400" b="1" dirty="0" err="1">
                <a:solidFill>
                  <a:schemeClr val="accent1"/>
                </a:solidFill>
                <a:effectLst/>
                <a:latin typeface="Copperplate" panose="02000504000000020004" pitchFamily="2" charset="77"/>
              </a:rPr>
              <a:t>c.e.r</a:t>
            </a:r>
            <a:r>
              <a:rPr lang="it-IT" sz="1400" b="1" dirty="0">
                <a:solidFill>
                  <a:schemeClr val="accent1"/>
                </a:solidFill>
                <a:effectLst/>
                <a:latin typeface="Copperplate" panose="02000504000000020004" pitchFamily="2" charset="77"/>
              </a:rPr>
              <a:t>.</a:t>
            </a:r>
            <a:endParaRPr lang="it-IT" sz="1400" b="1" dirty="0">
              <a:solidFill>
                <a:schemeClr val="accent1"/>
              </a:solidFill>
              <a:latin typeface="Copperplate" panose="02000504000000020004" pitchFamily="2" charset="77"/>
            </a:endParaRPr>
          </a:p>
        </p:txBody>
      </p:sp>
      <p:sp>
        <p:nvSpPr>
          <p:cNvPr id="6" name="CasellaDiTesto 5">
            <a:extLst>
              <a:ext uri="{FF2B5EF4-FFF2-40B4-BE49-F238E27FC236}">
                <a16:creationId xmlns:a16="http://schemas.microsoft.com/office/drawing/2014/main" id="{9B76BBB7-1A39-042A-777F-CE9CD2D550B9}"/>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9883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CD0F257D-F04B-F54D-6B85-F15D7D783927}"/>
              </a:ext>
            </a:extLst>
          </p:cNvPr>
          <p:cNvSpPr txBox="1"/>
          <p:nvPr/>
        </p:nvSpPr>
        <p:spPr>
          <a:xfrm>
            <a:off x="5489029" y="1759255"/>
            <a:ext cx="4593245" cy="369332"/>
          </a:xfrm>
          <a:prstGeom prst="rect">
            <a:avLst/>
          </a:prstGeom>
          <a:noFill/>
        </p:spPr>
        <p:txBody>
          <a:bodyPr wrap="none" rtlCol="0">
            <a:spAutoFit/>
          </a:bodyPr>
          <a:lstStyle/>
          <a:p>
            <a:r>
              <a:rPr lang="it-IT" b="1" dirty="0">
                <a:solidFill>
                  <a:schemeClr val="accent6">
                    <a:lumMod val="75000"/>
                  </a:schemeClr>
                </a:solidFill>
                <a:highlight>
                  <a:srgbClr val="00FF00"/>
                </a:highlight>
                <a:latin typeface="Palatino Linotype" panose="02040502050505030304" pitchFamily="18" charset="0"/>
              </a:rPr>
              <a:t>MODULO</a:t>
            </a:r>
            <a:r>
              <a:rPr lang="it-IT" b="1" dirty="0">
                <a:solidFill>
                  <a:schemeClr val="accent6">
                    <a:lumMod val="75000"/>
                  </a:schemeClr>
                </a:solidFill>
                <a:latin typeface="Palatino Linotype" panose="02040502050505030304" pitchFamily="18" charset="0"/>
              </a:rPr>
              <a:t> - LETTERA GIA’ IMPOSTATA</a:t>
            </a:r>
          </a:p>
        </p:txBody>
      </p:sp>
      <p:sp>
        <p:nvSpPr>
          <p:cNvPr id="2" name="CasellaDiTesto 1">
            <a:extLst>
              <a:ext uri="{FF2B5EF4-FFF2-40B4-BE49-F238E27FC236}">
                <a16:creationId xmlns:a16="http://schemas.microsoft.com/office/drawing/2014/main" id="{F8F1DE58-8C75-AD9E-162D-FED482E71135}"/>
              </a:ext>
            </a:extLst>
          </p:cNvPr>
          <p:cNvSpPr txBox="1"/>
          <p:nvPr/>
        </p:nvSpPr>
        <p:spPr>
          <a:xfrm>
            <a:off x="2512036" y="236452"/>
            <a:ext cx="7894233" cy="307777"/>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4.4.	Manifestare il proprio interesse all’adesione ad una CER zonale</a:t>
            </a:r>
          </a:p>
        </p:txBody>
      </p:sp>
      <p:sp>
        <p:nvSpPr>
          <p:cNvPr id="3" name="Freccia destra 2">
            <a:extLst>
              <a:ext uri="{FF2B5EF4-FFF2-40B4-BE49-F238E27FC236}">
                <a16:creationId xmlns:a16="http://schemas.microsoft.com/office/drawing/2014/main" id="{9F8B3DC6-C38A-DEE2-0492-2290BD5FF440}"/>
              </a:ext>
            </a:extLst>
          </p:cNvPr>
          <p:cNvSpPr/>
          <p:nvPr/>
        </p:nvSpPr>
        <p:spPr>
          <a:xfrm rot="5400000">
            <a:off x="5570431" y="36447"/>
            <a:ext cx="1051137" cy="223059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CFB57B0C-39A6-EEE9-27BE-2A3B21277579}"/>
              </a:ext>
            </a:extLst>
          </p:cNvPr>
          <p:cNvSpPr txBox="1"/>
          <p:nvPr/>
        </p:nvSpPr>
        <p:spPr>
          <a:xfrm>
            <a:off x="5784856" y="967076"/>
            <a:ext cx="622286" cy="369332"/>
          </a:xfrm>
          <a:prstGeom prst="rect">
            <a:avLst/>
          </a:prstGeom>
          <a:noFill/>
        </p:spPr>
        <p:txBody>
          <a:bodyPr wrap="none" rtlCol="0">
            <a:spAutoFit/>
          </a:bodyPr>
          <a:lstStyle/>
          <a:p>
            <a:r>
              <a:rPr lang="it-IT" b="1" dirty="0">
                <a:solidFill>
                  <a:schemeClr val="accent1"/>
                </a:solidFill>
                <a:highlight>
                  <a:srgbClr val="00FF00"/>
                </a:highlight>
              </a:rPr>
              <a:t>LINK</a:t>
            </a:r>
          </a:p>
        </p:txBody>
      </p:sp>
      <p:sp>
        <p:nvSpPr>
          <p:cNvPr id="6" name="CasellaDiTesto 5">
            <a:extLst>
              <a:ext uri="{FF2B5EF4-FFF2-40B4-BE49-F238E27FC236}">
                <a16:creationId xmlns:a16="http://schemas.microsoft.com/office/drawing/2014/main" id="{C782C97F-0F74-DDD9-A6C5-F7A3F08D1C4F}"/>
              </a:ext>
            </a:extLst>
          </p:cNvPr>
          <p:cNvSpPr txBox="1"/>
          <p:nvPr/>
        </p:nvSpPr>
        <p:spPr>
          <a:xfrm>
            <a:off x="2512036" y="3167390"/>
            <a:ext cx="7894232" cy="307777"/>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4.5.	Compilazione dei Moduli per i Dati Minimi Necessari</a:t>
            </a:r>
          </a:p>
        </p:txBody>
      </p:sp>
      <p:sp>
        <p:nvSpPr>
          <p:cNvPr id="7" name="Freccia destra 6">
            <a:extLst>
              <a:ext uri="{FF2B5EF4-FFF2-40B4-BE49-F238E27FC236}">
                <a16:creationId xmlns:a16="http://schemas.microsoft.com/office/drawing/2014/main" id="{3D735D96-9312-F129-4A18-15D4CE7E70E0}"/>
              </a:ext>
            </a:extLst>
          </p:cNvPr>
          <p:cNvSpPr/>
          <p:nvPr/>
        </p:nvSpPr>
        <p:spPr>
          <a:xfrm rot="5400000">
            <a:off x="5570430" y="2957473"/>
            <a:ext cx="1051137" cy="223059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05DCF13-F2DF-7FBD-C6BE-165FA4D83126}"/>
              </a:ext>
            </a:extLst>
          </p:cNvPr>
          <p:cNvSpPr txBox="1"/>
          <p:nvPr/>
        </p:nvSpPr>
        <p:spPr>
          <a:xfrm>
            <a:off x="5784856" y="3827142"/>
            <a:ext cx="622286" cy="369332"/>
          </a:xfrm>
          <a:prstGeom prst="rect">
            <a:avLst/>
          </a:prstGeom>
          <a:noFill/>
        </p:spPr>
        <p:txBody>
          <a:bodyPr wrap="none" rtlCol="0">
            <a:spAutoFit/>
          </a:bodyPr>
          <a:lstStyle/>
          <a:p>
            <a:r>
              <a:rPr lang="it-IT" b="1" dirty="0">
                <a:solidFill>
                  <a:schemeClr val="accent1"/>
                </a:solidFill>
                <a:highlight>
                  <a:srgbClr val="00FF00"/>
                </a:highlight>
              </a:rPr>
              <a:t>LINK</a:t>
            </a:r>
          </a:p>
        </p:txBody>
      </p:sp>
      <p:pic>
        <p:nvPicPr>
          <p:cNvPr id="10" name="Immagine 9">
            <a:extLst>
              <a:ext uri="{FF2B5EF4-FFF2-40B4-BE49-F238E27FC236}">
                <a16:creationId xmlns:a16="http://schemas.microsoft.com/office/drawing/2014/main" id="{9D02511E-3A07-E4AE-39E5-B87F92987E2A}"/>
              </a:ext>
            </a:extLst>
          </p:cNvPr>
          <p:cNvPicPr>
            <a:picLocks noChangeAspect="1"/>
          </p:cNvPicPr>
          <p:nvPr/>
        </p:nvPicPr>
        <p:blipFill>
          <a:blip r:embed="rId2"/>
          <a:stretch>
            <a:fillRect/>
          </a:stretch>
        </p:blipFill>
        <p:spPr>
          <a:xfrm>
            <a:off x="553719" y="4767828"/>
            <a:ext cx="10829033" cy="606812"/>
          </a:xfrm>
          <a:prstGeom prst="rect">
            <a:avLst/>
          </a:prstGeom>
        </p:spPr>
      </p:pic>
      <p:pic>
        <p:nvPicPr>
          <p:cNvPr id="11" name="Immagine 10">
            <a:extLst>
              <a:ext uri="{FF2B5EF4-FFF2-40B4-BE49-F238E27FC236}">
                <a16:creationId xmlns:a16="http://schemas.microsoft.com/office/drawing/2014/main" id="{4AD9CDCD-1F7C-D0C1-F142-A7422E0D84D6}"/>
              </a:ext>
            </a:extLst>
          </p:cNvPr>
          <p:cNvPicPr>
            <a:picLocks noChangeAspect="1"/>
          </p:cNvPicPr>
          <p:nvPr/>
        </p:nvPicPr>
        <p:blipFill>
          <a:blip r:embed="rId3"/>
          <a:stretch>
            <a:fillRect/>
          </a:stretch>
        </p:blipFill>
        <p:spPr>
          <a:xfrm>
            <a:off x="93688" y="6302688"/>
            <a:ext cx="373037" cy="418787"/>
          </a:xfrm>
          <a:prstGeom prst="rect">
            <a:avLst/>
          </a:prstGeom>
        </p:spPr>
      </p:pic>
      <p:sp>
        <p:nvSpPr>
          <p:cNvPr id="12" name="CasellaDiTesto 11">
            <a:extLst>
              <a:ext uri="{FF2B5EF4-FFF2-40B4-BE49-F238E27FC236}">
                <a16:creationId xmlns:a16="http://schemas.microsoft.com/office/drawing/2014/main" id="{6C9FAEAA-CBE7-9685-9C57-4482258A11CA}"/>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21220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9BFF923-48A6-4A23-7D1B-B3B83C4E54DE}"/>
              </a:ext>
            </a:extLst>
          </p:cNvPr>
          <p:cNvSpPr>
            <a:spLocks noGrp="1"/>
          </p:cNvSpPr>
          <p:nvPr>
            <p:ph type="sldNum" sz="quarter" idx="12"/>
          </p:nvPr>
        </p:nvSpPr>
        <p:spPr/>
        <p:txBody>
          <a:bodyPr/>
          <a:lstStyle/>
          <a:p>
            <a:fld id="{C8B92C26-1B65-2440-8B1F-41834F12A775}" type="slidenum">
              <a:rPr lang="it-IT" smtClean="0"/>
              <a:t>22</a:t>
            </a:fld>
            <a:endParaRPr lang="it-IT"/>
          </a:p>
        </p:txBody>
      </p:sp>
      <p:sp>
        <p:nvSpPr>
          <p:cNvPr id="7" name="CasellaDiTesto 6">
            <a:extLst>
              <a:ext uri="{FF2B5EF4-FFF2-40B4-BE49-F238E27FC236}">
                <a16:creationId xmlns:a16="http://schemas.microsoft.com/office/drawing/2014/main" id="{956235EE-BB83-9F07-FAEC-14ADDF345E9C}"/>
              </a:ext>
            </a:extLst>
          </p:cNvPr>
          <p:cNvSpPr txBox="1"/>
          <p:nvPr/>
        </p:nvSpPr>
        <p:spPr>
          <a:xfrm>
            <a:off x="1141599" y="2476611"/>
            <a:ext cx="1601595" cy="646331"/>
          </a:xfrm>
          <a:prstGeom prst="rect">
            <a:avLst/>
          </a:prstGeom>
          <a:solidFill>
            <a:schemeClr val="accent6">
              <a:lumMod val="20000"/>
              <a:lumOff val="80000"/>
            </a:schemeClr>
          </a:solidFill>
        </p:spPr>
        <p:txBody>
          <a:bodyPr wrap="square" rtlCol="0">
            <a:spAutoFit/>
          </a:bodyPr>
          <a:lstStyle/>
          <a:p>
            <a:pPr algn="ctr"/>
            <a:r>
              <a:rPr lang="it-IT" sz="1200" b="1" dirty="0">
                <a:solidFill>
                  <a:schemeClr val="accent6">
                    <a:lumMod val="75000"/>
                  </a:schemeClr>
                </a:solidFill>
                <a:latin typeface="Copperplate" panose="02000504000000020004" pitchFamily="2" charset="77"/>
              </a:rPr>
              <a:t>Calendario Appuntamenti «On-Line»</a:t>
            </a:r>
          </a:p>
        </p:txBody>
      </p:sp>
      <p:sp>
        <p:nvSpPr>
          <p:cNvPr id="8" name="CasellaDiTesto 7">
            <a:extLst>
              <a:ext uri="{FF2B5EF4-FFF2-40B4-BE49-F238E27FC236}">
                <a16:creationId xmlns:a16="http://schemas.microsoft.com/office/drawing/2014/main" id="{0AF3EEDB-C628-AB68-CE53-B69B529E1AA3}"/>
              </a:ext>
            </a:extLst>
          </p:cNvPr>
          <p:cNvSpPr txBox="1"/>
          <p:nvPr/>
        </p:nvSpPr>
        <p:spPr>
          <a:xfrm>
            <a:off x="3197264" y="2476610"/>
            <a:ext cx="1791654" cy="646331"/>
          </a:xfrm>
          <a:prstGeom prst="rect">
            <a:avLst/>
          </a:prstGeom>
          <a:solidFill>
            <a:schemeClr val="accent6">
              <a:lumMod val="20000"/>
              <a:lumOff val="80000"/>
            </a:schemeClr>
          </a:solidFill>
        </p:spPr>
        <p:txBody>
          <a:bodyPr wrap="square" rtlCol="0">
            <a:spAutoFit/>
          </a:bodyPr>
          <a:lstStyle/>
          <a:p>
            <a:pPr algn="ctr"/>
            <a:r>
              <a:rPr lang="it-IT" sz="1200" b="1" dirty="0">
                <a:solidFill>
                  <a:schemeClr val="accent6">
                    <a:lumMod val="75000"/>
                  </a:schemeClr>
                </a:solidFill>
                <a:latin typeface="Copperplate" panose="02000504000000020004" pitchFamily="2" charset="77"/>
              </a:rPr>
              <a:t>Calendario Incontri Programmati</a:t>
            </a:r>
          </a:p>
        </p:txBody>
      </p:sp>
      <p:sp>
        <p:nvSpPr>
          <p:cNvPr id="9" name="CasellaDiTesto 8">
            <a:extLst>
              <a:ext uri="{FF2B5EF4-FFF2-40B4-BE49-F238E27FC236}">
                <a16:creationId xmlns:a16="http://schemas.microsoft.com/office/drawing/2014/main" id="{8AE826D0-2CDE-1063-4052-4A9D41D232EB}"/>
              </a:ext>
            </a:extLst>
          </p:cNvPr>
          <p:cNvSpPr txBox="1"/>
          <p:nvPr/>
        </p:nvSpPr>
        <p:spPr>
          <a:xfrm>
            <a:off x="5628639" y="2478053"/>
            <a:ext cx="1320800" cy="646331"/>
          </a:xfrm>
          <a:prstGeom prst="rect">
            <a:avLst/>
          </a:prstGeom>
          <a:solidFill>
            <a:schemeClr val="accent6">
              <a:lumMod val="20000"/>
              <a:lumOff val="80000"/>
            </a:schemeClr>
          </a:solidFill>
        </p:spPr>
        <p:txBody>
          <a:bodyPr wrap="square" rtlCol="0">
            <a:spAutoFit/>
          </a:bodyPr>
          <a:lstStyle/>
          <a:p>
            <a:pPr algn="ctr"/>
            <a:r>
              <a:rPr lang="it-IT" sz="1200" b="1" dirty="0">
                <a:solidFill>
                  <a:schemeClr val="accent6">
                    <a:lumMod val="75000"/>
                  </a:schemeClr>
                </a:solidFill>
                <a:latin typeface="Copperplate" panose="02000504000000020004" pitchFamily="2" charset="77"/>
              </a:rPr>
              <a:t>Calendario Incontri diretti</a:t>
            </a:r>
          </a:p>
        </p:txBody>
      </p:sp>
      <p:sp>
        <p:nvSpPr>
          <p:cNvPr id="2" name="CasellaDiTesto 1">
            <a:extLst>
              <a:ext uri="{FF2B5EF4-FFF2-40B4-BE49-F238E27FC236}">
                <a16:creationId xmlns:a16="http://schemas.microsoft.com/office/drawing/2014/main" id="{5E192354-EBDC-F490-4A9F-92A113CB283F}"/>
              </a:ext>
            </a:extLst>
          </p:cNvPr>
          <p:cNvSpPr txBox="1"/>
          <p:nvPr/>
        </p:nvSpPr>
        <p:spPr>
          <a:xfrm>
            <a:off x="2743194" y="145122"/>
            <a:ext cx="9032246" cy="307777"/>
          </a:xfrm>
          <a:prstGeom prst="rect">
            <a:avLst/>
          </a:prstGeom>
          <a:solidFill>
            <a:schemeClr val="accent6">
              <a:lumMod val="20000"/>
              <a:lumOff val="80000"/>
            </a:schemeClr>
          </a:solidFill>
        </p:spPr>
        <p:txBody>
          <a:bodyPr wrap="square" rtlCol="0">
            <a:spAutoFit/>
          </a:bodyPr>
          <a:lstStyle/>
          <a:p>
            <a:r>
              <a:rPr lang="it-IT" sz="1400" b="1" dirty="0">
                <a:solidFill>
                  <a:schemeClr val="accent1"/>
                </a:solidFill>
                <a:latin typeface="Copperplate" panose="02000504000000020004" pitchFamily="2" charset="77"/>
              </a:rPr>
              <a:t>4.6.	Richiesta di Appuntamento</a:t>
            </a:r>
          </a:p>
        </p:txBody>
      </p:sp>
      <p:sp>
        <p:nvSpPr>
          <p:cNvPr id="11" name="Parentesi graffa aperta 10">
            <a:extLst>
              <a:ext uri="{FF2B5EF4-FFF2-40B4-BE49-F238E27FC236}">
                <a16:creationId xmlns:a16="http://schemas.microsoft.com/office/drawing/2014/main" id="{16193525-4E30-F7E1-4CDF-0441546BAECE}"/>
              </a:ext>
            </a:extLst>
          </p:cNvPr>
          <p:cNvSpPr/>
          <p:nvPr/>
        </p:nvSpPr>
        <p:spPr>
          <a:xfrm rot="5400000">
            <a:off x="3192439" y="-945109"/>
            <a:ext cx="1931305" cy="6361046"/>
          </a:xfrm>
          <a:prstGeom prst="leftBrace">
            <a:avLst>
              <a:gd name="adj1" fmla="val 8333"/>
              <a:gd name="adj2" fmla="val 50911"/>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chemeClr val="accent1"/>
              </a:solidFill>
            </a:endParaRPr>
          </a:p>
        </p:txBody>
      </p:sp>
      <p:sp>
        <p:nvSpPr>
          <p:cNvPr id="12" name="Freccia destra 11">
            <a:extLst>
              <a:ext uri="{FF2B5EF4-FFF2-40B4-BE49-F238E27FC236}">
                <a16:creationId xmlns:a16="http://schemas.microsoft.com/office/drawing/2014/main" id="{32AD882C-1A81-E82D-85AA-6B413A665BC9}"/>
              </a:ext>
            </a:extLst>
          </p:cNvPr>
          <p:cNvSpPr/>
          <p:nvPr/>
        </p:nvSpPr>
        <p:spPr>
          <a:xfrm rot="5400000">
            <a:off x="3773496" y="288536"/>
            <a:ext cx="639191" cy="1091027"/>
          </a:xfrm>
          <a:prstGeom prst="rightArrow">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1ED7ED1B-1806-5340-4A55-30F6B4F31F4C}"/>
              </a:ext>
            </a:extLst>
          </p:cNvPr>
          <p:cNvSpPr txBox="1"/>
          <p:nvPr/>
        </p:nvSpPr>
        <p:spPr>
          <a:xfrm>
            <a:off x="3744647" y="3791123"/>
            <a:ext cx="622286" cy="369332"/>
          </a:xfrm>
          <a:prstGeom prst="rect">
            <a:avLst/>
          </a:prstGeom>
          <a:noFill/>
        </p:spPr>
        <p:txBody>
          <a:bodyPr wrap="none" rtlCol="0">
            <a:spAutoFit/>
          </a:bodyPr>
          <a:lstStyle/>
          <a:p>
            <a:r>
              <a:rPr lang="it-IT" b="1" dirty="0">
                <a:solidFill>
                  <a:schemeClr val="accent1"/>
                </a:solidFill>
                <a:highlight>
                  <a:srgbClr val="00FF00"/>
                </a:highlight>
              </a:rPr>
              <a:t>LINK</a:t>
            </a:r>
          </a:p>
        </p:txBody>
      </p:sp>
      <p:cxnSp>
        <p:nvCxnSpPr>
          <p:cNvPr id="14" name="Connettore 2 13">
            <a:extLst>
              <a:ext uri="{FF2B5EF4-FFF2-40B4-BE49-F238E27FC236}">
                <a16:creationId xmlns:a16="http://schemas.microsoft.com/office/drawing/2014/main" id="{E28439CF-5992-E65A-99B3-7E7943E8C852}"/>
              </a:ext>
            </a:extLst>
          </p:cNvPr>
          <p:cNvCxnSpPr>
            <a:cxnSpLocks/>
            <a:endCxn id="13" idx="0"/>
          </p:cNvCxnSpPr>
          <p:nvPr/>
        </p:nvCxnSpPr>
        <p:spPr>
          <a:xfrm>
            <a:off x="4055790" y="3112654"/>
            <a:ext cx="0" cy="67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0D8FE35D-0314-9C5F-DCC6-C8442F380476}"/>
              </a:ext>
            </a:extLst>
          </p:cNvPr>
          <p:cNvSpPr txBox="1"/>
          <p:nvPr/>
        </p:nvSpPr>
        <p:spPr>
          <a:xfrm>
            <a:off x="1591169" y="3794436"/>
            <a:ext cx="622286" cy="369332"/>
          </a:xfrm>
          <a:prstGeom prst="rect">
            <a:avLst/>
          </a:prstGeom>
          <a:noFill/>
        </p:spPr>
        <p:txBody>
          <a:bodyPr wrap="none" rtlCol="0">
            <a:spAutoFit/>
          </a:bodyPr>
          <a:lstStyle/>
          <a:p>
            <a:r>
              <a:rPr lang="it-IT" b="1" dirty="0">
                <a:solidFill>
                  <a:schemeClr val="accent1"/>
                </a:solidFill>
                <a:highlight>
                  <a:srgbClr val="00FF00"/>
                </a:highlight>
              </a:rPr>
              <a:t>LINK</a:t>
            </a:r>
          </a:p>
        </p:txBody>
      </p:sp>
      <p:cxnSp>
        <p:nvCxnSpPr>
          <p:cNvPr id="16" name="Connettore 2 15">
            <a:extLst>
              <a:ext uri="{FF2B5EF4-FFF2-40B4-BE49-F238E27FC236}">
                <a16:creationId xmlns:a16="http://schemas.microsoft.com/office/drawing/2014/main" id="{4B864D9A-C9AF-15E4-A7E9-5C23BE5916BF}"/>
              </a:ext>
            </a:extLst>
          </p:cNvPr>
          <p:cNvCxnSpPr>
            <a:cxnSpLocks/>
            <a:endCxn id="15" idx="0"/>
          </p:cNvCxnSpPr>
          <p:nvPr/>
        </p:nvCxnSpPr>
        <p:spPr>
          <a:xfrm>
            <a:off x="1902312" y="3115967"/>
            <a:ext cx="0" cy="67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FCB875FC-712F-D90F-D6A6-554D98974905}"/>
              </a:ext>
            </a:extLst>
          </p:cNvPr>
          <p:cNvSpPr txBox="1"/>
          <p:nvPr/>
        </p:nvSpPr>
        <p:spPr>
          <a:xfrm>
            <a:off x="5834216" y="3791123"/>
            <a:ext cx="622286" cy="369332"/>
          </a:xfrm>
          <a:prstGeom prst="rect">
            <a:avLst/>
          </a:prstGeom>
          <a:noFill/>
        </p:spPr>
        <p:txBody>
          <a:bodyPr wrap="none" rtlCol="0">
            <a:spAutoFit/>
          </a:bodyPr>
          <a:lstStyle/>
          <a:p>
            <a:r>
              <a:rPr lang="it-IT" b="1" dirty="0">
                <a:solidFill>
                  <a:schemeClr val="accent1"/>
                </a:solidFill>
                <a:highlight>
                  <a:srgbClr val="00FF00"/>
                </a:highlight>
              </a:rPr>
              <a:t>LINK</a:t>
            </a:r>
          </a:p>
        </p:txBody>
      </p:sp>
      <p:cxnSp>
        <p:nvCxnSpPr>
          <p:cNvPr id="18" name="Connettore 2 17">
            <a:extLst>
              <a:ext uri="{FF2B5EF4-FFF2-40B4-BE49-F238E27FC236}">
                <a16:creationId xmlns:a16="http://schemas.microsoft.com/office/drawing/2014/main" id="{4E93BDA9-CE9B-D641-BA00-19EEAEB2A75D}"/>
              </a:ext>
            </a:extLst>
          </p:cNvPr>
          <p:cNvCxnSpPr>
            <a:cxnSpLocks/>
            <a:endCxn id="17" idx="0"/>
          </p:cNvCxnSpPr>
          <p:nvPr/>
        </p:nvCxnSpPr>
        <p:spPr>
          <a:xfrm>
            <a:off x="6145359" y="3112654"/>
            <a:ext cx="0" cy="67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Freccia destra 19">
            <a:extLst>
              <a:ext uri="{FF2B5EF4-FFF2-40B4-BE49-F238E27FC236}">
                <a16:creationId xmlns:a16="http://schemas.microsoft.com/office/drawing/2014/main" id="{4BA2D334-4EB2-ECCA-E7E1-8C5BBE5E4A26}"/>
              </a:ext>
            </a:extLst>
          </p:cNvPr>
          <p:cNvSpPr/>
          <p:nvPr/>
        </p:nvSpPr>
        <p:spPr>
          <a:xfrm rot="5400000">
            <a:off x="9186097" y="883289"/>
            <a:ext cx="1828699" cy="1091027"/>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232DD7FD-D546-5DAE-BAB9-850BA822484F}"/>
              </a:ext>
            </a:extLst>
          </p:cNvPr>
          <p:cNvSpPr txBox="1"/>
          <p:nvPr/>
        </p:nvSpPr>
        <p:spPr>
          <a:xfrm>
            <a:off x="7829550" y="2430443"/>
            <a:ext cx="3945890" cy="954107"/>
          </a:xfrm>
          <a:prstGeom prst="rect">
            <a:avLst/>
          </a:prstGeom>
          <a:solidFill>
            <a:schemeClr val="accent6">
              <a:lumMod val="20000"/>
              <a:lumOff val="80000"/>
            </a:schemeClr>
          </a:solidFill>
        </p:spPr>
        <p:txBody>
          <a:bodyPr wrap="square" rtlCol="0">
            <a:spAutoFit/>
          </a:bodyPr>
          <a:lstStyle/>
          <a:p>
            <a:pPr marL="938213" indent="-938213"/>
            <a:r>
              <a:rPr lang="it-IT" sz="1400" b="1" dirty="0">
                <a:solidFill>
                  <a:schemeClr val="accent1"/>
                </a:solidFill>
                <a:latin typeface="Copperplate" panose="02000504000000020004" pitchFamily="2" charset="77"/>
              </a:rPr>
              <a:t>4.7.	Se «potenziale Producers», richiesta di Appuntamento in loco per valutazioni impiantistiche</a:t>
            </a:r>
          </a:p>
        </p:txBody>
      </p:sp>
      <p:pic>
        <p:nvPicPr>
          <p:cNvPr id="22" name="Immagine 21">
            <a:extLst>
              <a:ext uri="{FF2B5EF4-FFF2-40B4-BE49-F238E27FC236}">
                <a16:creationId xmlns:a16="http://schemas.microsoft.com/office/drawing/2014/main" id="{9B7B0F8E-DCB9-A7EE-C88E-625564BDA6FA}"/>
              </a:ext>
            </a:extLst>
          </p:cNvPr>
          <p:cNvPicPr>
            <a:picLocks noChangeAspect="1"/>
          </p:cNvPicPr>
          <p:nvPr/>
        </p:nvPicPr>
        <p:blipFill>
          <a:blip r:embed="rId2"/>
          <a:stretch>
            <a:fillRect/>
          </a:stretch>
        </p:blipFill>
        <p:spPr>
          <a:xfrm>
            <a:off x="93688" y="6302688"/>
            <a:ext cx="373037" cy="418787"/>
          </a:xfrm>
          <a:prstGeom prst="rect">
            <a:avLst/>
          </a:prstGeom>
        </p:spPr>
      </p:pic>
      <p:sp>
        <p:nvSpPr>
          <p:cNvPr id="23" name="CasellaDiTesto 22">
            <a:extLst>
              <a:ext uri="{FF2B5EF4-FFF2-40B4-BE49-F238E27FC236}">
                <a16:creationId xmlns:a16="http://schemas.microsoft.com/office/drawing/2014/main" id="{7445932F-1CEE-AE0A-14D6-C5F5439DB39E}"/>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63870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3A5BFA6-9A48-ABB9-487B-03C741FBCD4A}"/>
              </a:ext>
            </a:extLst>
          </p:cNvPr>
          <p:cNvPicPr>
            <a:picLocks noChangeAspect="1"/>
          </p:cNvPicPr>
          <p:nvPr/>
        </p:nvPicPr>
        <p:blipFill>
          <a:blip r:embed="rId3"/>
          <a:stretch>
            <a:fillRect/>
          </a:stretch>
        </p:blipFill>
        <p:spPr>
          <a:xfrm>
            <a:off x="10389" y="1496"/>
            <a:ext cx="716156" cy="803986"/>
          </a:xfrm>
          <a:prstGeom prst="rect">
            <a:avLst/>
          </a:prstGeom>
        </p:spPr>
      </p:pic>
      <p:sp>
        <p:nvSpPr>
          <p:cNvPr id="6" name="CasellaDiTesto 5">
            <a:extLst>
              <a:ext uri="{FF2B5EF4-FFF2-40B4-BE49-F238E27FC236}">
                <a16:creationId xmlns:a16="http://schemas.microsoft.com/office/drawing/2014/main" id="{745D113D-EDC4-AADC-6C57-B5B07C840CB2}"/>
              </a:ext>
            </a:extLst>
          </p:cNvPr>
          <p:cNvSpPr txBox="1"/>
          <p:nvPr/>
        </p:nvSpPr>
        <p:spPr>
          <a:xfrm>
            <a:off x="3832079" y="3211758"/>
            <a:ext cx="5727533" cy="2822880"/>
          </a:xfrm>
          <a:prstGeom prst="rect">
            <a:avLst/>
          </a:prstGeom>
        </p:spPr>
        <p:txBody>
          <a:bodyPr vert="horz" lIns="91440" tIns="45720" rIns="91440" bIns="45720" rtlCol="0" anchor="ctr">
            <a:noAutofit/>
          </a:bodyPr>
          <a:lstStyle/>
          <a:p>
            <a:pPr>
              <a:lnSpc>
                <a:spcPct val="90000"/>
              </a:lnSpc>
              <a:spcAft>
                <a:spcPts val="600"/>
              </a:spcAft>
            </a:pPr>
            <a:r>
              <a:rPr lang="en-US" sz="2400" b="1" dirty="0" err="1">
                <a:solidFill>
                  <a:srgbClr val="FF0000"/>
                </a:solidFill>
                <a:effectLst/>
                <a:highlight>
                  <a:srgbClr val="FFFF00"/>
                </a:highlight>
                <a:latin typeface="Copperplate" panose="02000504000000020004" pitchFamily="2" charset="77"/>
              </a:rPr>
              <a:t>Attività</a:t>
            </a:r>
            <a:r>
              <a:rPr lang="en-US" sz="2400" b="1" dirty="0">
                <a:solidFill>
                  <a:srgbClr val="FF0000"/>
                </a:solidFill>
                <a:effectLst/>
                <a:highlight>
                  <a:srgbClr val="FFFF00"/>
                </a:highlight>
                <a:latin typeface="Copperplate" panose="02000504000000020004" pitchFamily="2" charset="77"/>
              </a:rPr>
              <a:t> di Back-Office</a:t>
            </a:r>
          </a:p>
          <a:p>
            <a:pPr>
              <a:lnSpc>
                <a:spcPct val="90000"/>
              </a:lnSpc>
              <a:spcAft>
                <a:spcPts val="600"/>
              </a:spcAft>
            </a:pPr>
            <a:endParaRPr lang="en-US" b="1" dirty="0">
              <a:effectLst/>
              <a:latin typeface="Copperplate" panose="02000504000000020004" pitchFamily="2" charset="77"/>
            </a:endParaRPr>
          </a:p>
          <a:p>
            <a:pPr>
              <a:lnSpc>
                <a:spcPct val="90000"/>
              </a:lnSpc>
              <a:spcAft>
                <a:spcPts val="600"/>
              </a:spcAft>
            </a:pPr>
            <a:endParaRPr lang="en-US" b="1" dirty="0">
              <a:latin typeface="Copperplate" panose="02000504000000020004" pitchFamily="2" charset="77"/>
            </a:endParaRPr>
          </a:p>
          <a:p>
            <a:pPr marL="342900" indent="-342900">
              <a:lnSpc>
                <a:spcPct val="90000"/>
              </a:lnSpc>
              <a:spcAft>
                <a:spcPts val="600"/>
              </a:spcAft>
              <a:buFont typeface="+mj-lt"/>
              <a:buAutoNum type="arabicParenR"/>
            </a:pPr>
            <a:r>
              <a:rPr lang="en-US" b="1" dirty="0" err="1">
                <a:effectLst/>
                <a:latin typeface="Copperplate" panose="02000504000000020004" pitchFamily="2" charset="77"/>
              </a:rPr>
              <a:t>Costruzione</a:t>
            </a:r>
            <a:r>
              <a:rPr lang="en-US" b="1" dirty="0">
                <a:effectLst/>
                <a:latin typeface="Copperplate" panose="02000504000000020004" pitchFamily="2" charset="77"/>
              </a:rPr>
              <a:t> Data-Set;</a:t>
            </a:r>
          </a:p>
          <a:p>
            <a:pPr marL="342900" indent="-342900">
              <a:lnSpc>
                <a:spcPct val="90000"/>
              </a:lnSpc>
              <a:spcAft>
                <a:spcPts val="600"/>
              </a:spcAft>
              <a:buFont typeface="+mj-lt"/>
              <a:buAutoNum type="arabicParenR"/>
            </a:pPr>
            <a:r>
              <a:rPr lang="en-US" b="1" dirty="0" err="1">
                <a:latin typeface="Copperplate" panose="02000504000000020004" pitchFamily="2" charset="77"/>
              </a:rPr>
              <a:t>Sistematizzazione</a:t>
            </a:r>
            <a:r>
              <a:rPr lang="en-US" b="1" dirty="0">
                <a:latin typeface="Copperplate" panose="02000504000000020004" pitchFamily="2" charset="77"/>
              </a:rPr>
              <a:t> </a:t>
            </a:r>
            <a:r>
              <a:rPr lang="en-US" b="1" dirty="0" err="1">
                <a:latin typeface="Copperplate" panose="02000504000000020004" pitchFamily="2" charset="77"/>
              </a:rPr>
              <a:t>della</a:t>
            </a:r>
            <a:r>
              <a:rPr lang="en-US" b="1" dirty="0">
                <a:latin typeface="Copperplate" panose="02000504000000020004" pitchFamily="2" charset="77"/>
              </a:rPr>
              <a:t> </a:t>
            </a:r>
            <a:r>
              <a:rPr lang="en-US" b="1" dirty="0" err="1">
                <a:latin typeface="Copperplate" panose="02000504000000020004" pitchFamily="2" charset="77"/>
              </a:rPr>
              <a:t>raccolta</a:t>
            </a:r>
            <a:r>
              <a:rPr lang="en-US" b="1" dirty="0">
                <a:latin typeface="Copperplate" panose="02000504000000020004" pitchFamily="2" charset="77"/>
              </a:rPr>
              <a:t> </a:t>
            </a:r>
            <a:r>
              <a:rPr lang="en-US" b="1" dirty="0" err="1">
                <a:latin typeface="Copperplate" panose="02000504000000020004" pitchFamily="2" charset="77"/>
              </a:rPr>
              <a:t>dati</a:t>
            </a:r>
            <a:r>
              <a:rPr lang="en-US" b="1" dirty="0">
                <a:latin typeface="Copperplate" panose="02000504000000020004" pitchFamily="2" charset="77"/>
              </a:rPr>
              <a:t>;</a:t>
            </a:r>
          </a:p>
          <a:p>
            <a:pPr marL="342900" indent="-342900">
              <a:lnSpc>
                <a:spcPct val="90000"/>
              </a:lnSpc>
              <a:spcAft>
                <a:spcPts val="600"/>
              </a:spcAft>
              <a:buFont typeface="+mj-lt"/>
              <a:buAutoNum type="arabicParenR"/>
            </a:pPr>
            <a:r>
              <a:rPr lang="en-US" b="1" dirty="0" err="1">
                <a:effectLst/>
                <a:latin typeface="Copperplate" panose="02000504000000020004" pitchFamily="2" charset="77"/>
              </a:rPr>
              <a:t>Analisi</a:t>
            </a:r>
            <a:r>
              <a:rPr lang="en-US" b="1" dirty="0">
                <a:effectLst/>
                <a:latin typeface="Copperplate" panose="02000504000000020004" pitchFamily="2" charset="77"/>
              </a:rPr>
              <a:t> </a:t>
            </a:r>
            <a:r>
              <a:rPr lang="en-US" b="1" dirty="0" err="1">
                <a:effectLst/>
                <a:latin typeface="Copperplate" panose="02000504000000020004" pitchFamily="2" charset="77"/>
              </a:rPr>
              <a:t>della</a:t>
            </a:r>
            <a:r>
              <a:rPr lang="en-US" b="1" dirty="0">
                <a:effectLst/>
                <a:latin typeface="Copperplate" panose="02000504000000020004" pitchFamily="2" charset="77"/>
              </a:rPr>
              <a:t> </a:t>
            </a:r>
            <a:r>
              <a:rPr lang="en-US" b="1" dirty="0" err="1">
                <a:effectLst/>
                <a:latin typeface="Copperplate" panose="02000504000000020004" pitchFamily="2" charset="77"/>
              </a:rPr>
              <a:t>Fattibilità</a:t>
            </a:r>
            <a:r>
              <a:rPr lang="en-US" b="1" dirty="0">
                <a:effectLst/>
                <a:latin typeface="Copperplate" panose="02000504000000020004" pitchFamily="2" charset="77"/>
              </a:rPr>
              <a:t> di CER;</a:t>
            </a:r>
          </a:p>
          <a:p>
            <a:pPr marL="342900" indent="-342900">
              <a:lnSpc>
                <a:spcPct val="90000"/>
              </a:lnSpc>
              <a:spcAft>
                <a:spcPts val="600"/>
              </a:spcAft>
              <a:buFont typeface="+mj-lt"/>
              <a:buAutoNum type="arabicParenR"/>
            </a:pPr>
            <a:r>
              <a:rPr lang="it-IT" b="1" dirty="0">
                <a:latin typeface="Copperplate" panose="02000504000000020004" pitchFamily="2" charset="77"/>
              </a:rPr>
              <a:t>Studio di fattibilità ex-ante</a:t>
            </a:r>
          </a:p>
          <a:p>
            <a:pPr marL="342900" indent="-342900">
              <a:lnSpc>
                <a:spcPct val="90000"/>
              </a:lnSpc>
              <a:spcAft>
                <a:spcPts val="600"/>
              </a:spcAft>
              <a:buFont typeface="+mj-lt"/>
              <a:buAutoNum type="arabicParenR"/>
            </a:pPr>
            <a:r>
              <a:rPr lang="it-IT" b="1" dirty="0">
                <a:latin typeface="Copperplate" panose="02000504000000020004" pitchFamily="2" charset="77"/>
              </a:rPr>
              <a:t>Indicazioni gestionali</a:t>
            </a:r>
          </a:p>
          <a:p>
            <a:pPr marL="342900" indent="-342900">
              <a:lnSpc>
                <a:spcPct val="90000"/>
              </a:lnSpc>
              <a:spcAft>
                <a:spcPts val="600"/>
              </a:spcAft>
              <a:buFont typeface="+mj-lt"/>
              <a:buAutoNum type="arabicParenR"/>
            </a:pPr>
            <a:endParaRPr lang="en-US" b="1" dirty="0">
              <a:effectLst/>
              <a:latin typeface="Copperplate" panose="02000504000000020004" pitchFamily="2" charset="77"/>
            </a:endParaRPr>
          </a:p>
          <a:p>
            <a:pPr>
              <a:lnSpc>
                <a:spcPct val="90000"/>
              </a:lnSpc>
              <a:spcAft>
                <a:spcPts val="600"/>
              </a:spcAft>
            </a:pPr>
            <a:endParaRPr lang="en-US" i="1" dirty="0">
              <a:effectLst/>
              <a:latin typeface="Copperplate" panose="02000504000000020004" pitchFamily="2" charset="77"/>
            </a:endParaRPr>
          </a:p>
        </p:txBody>
      </p:sp>
      <p:sp>
        <p:nvSpPr>
          <p:cNvPr id="11" name="CasellaDiTesto 10">
            <a:extLst>
              <a:ext uri="{FF2B5EF4-FFF2-40B4-BE49-F238E27FC236}">
                <a16:creationId xmlns:a16="http://schemas.microsoft.com/office/drawing/2014/main" id="{13174574-4E21-8BB8-E320-BE6F0BF6FC13}"/>
              </a:ext>
            </a:extLst>
          </p:cNvPr>
          <p:cNvSpPr txBox="1"/>
          <p:nvPr/>
        </p:nvSpPr>
        <p:spPr>
          <a:xfrm>
            <a:off x="6667219" y="329174"/>
            <a:ext cx="1601595" cy="646331"/>
          </a:xfrm>
          <a:prstGeom prst="rect">
            <a:avLst/>
          </a:prstGeom>
          <a:solidFill>
            <a:schemeClr val="accent6">
              <a:lumMod val="20000"/>
              <a:lumOff val="80000"/>
            </a:schemeClr>
          </a:solidFill>
        </p:spPr>
        <p:txBody>
          <a:bodyPr wrap="square" rtlCol="0">
            <a:spAutoFit/>
          </a:bodyPr>
          <a:lstStyle/>
          <a:p>
            <a:pPr algn="ctr"/>
            <a:r>
              <a:rPr lang="it-IT" sz="1200" b="1" dirty="0">
                <a:solidFill>
                  <a:schemeClr val="accent6">
                    <a:lumMod val="75000"/>
                  </a:schemeClr>
                </a:solidFill>
                <a:latin typeface="Copperplate" panose="02000504000000020004" pitchFamily="2" charset="77"/>
              </a:rPr>
              <a:t>Calendario Appuntamenti «On-Line»</a:t>
            </a:r>
          </a:p>
        </p:txBody>
      </p:sp>
      <p:sp>
        <p:nvSpPr>
          <p:cNvPr id="12" name="CasellaDiTesto 11">
            <a:extLst>
              <a:ext uri="{FF2B5EF4-FFF2-40B4-BE49-F238E27FC236}">
                <a16:creationId xmlns:a16="http://schemas.microsoft.com/office/drawing/2014/main" id="{69E9188E-C978-699B-5A96-1F36FF318292}"/>
              </a:ext>
            </a:extLst>
          </p:cNvPr>
          <p:cNvSpPr txBox="1"/>
          <p:nvPr/>
        </p:nvSpPr>
        <p:spPr>
          <a:xfrm>
            <a:off x="8530100" y="318206"/>
            <a:ext cx="1791654" cy="646331"/>
          </a:xfrm>
          <a:prstGeom prst="rect">
            <a:avLst/>
          </a:prstGeom>
          <a:solidFill>
            <a:schemeClr val="accent6">
              <a:lumMod val="20000"/>
              <a:lumOff val="80000"/>
            </a:schemeClr>
          </a:solidFill>
        </p:spPr>
        <p:txBody>
          <a:bodyPr wrap="square" rtlCol="0">
            <a:spAutoFit/>
          </a:bodyPr>
          <a:lstStyle/>
          <a:p>
            <a:pPr algn="ctr"/>
            <a:r>
              <a:rPr lang="it-IT" sz="1200" b="1" dirty="0">
                <a:solidFill>
                  <a:schemeClr val="accent6">
                    <a:lumMod val="75000"/>
                  </a:schemeClr>
                </a:solidFill>
                <a:latin typeface="Copperplate" panose="02000504000000020004" pitchFamily="2" charset="77"/>
              </a:rPr>
              <a:t>Calendario Incontri Programmati</a:t>
            </a:r>
          </a:p>
        </p:txBody>
      </p:sp>
      <p:sp>
        <p:nvSpPr>
          <p:cNvPr id="13" name="CasellaDiTesto 12">
            <a:extLst>
              <a:ext uri="{FF2B5EF4-FFF2-40B4-BE49-F238E27FC236}">
                <a16:creationId xmlns:a16="http://schemas.microsoft.com/office/drawing/2014/main" id="{69177043-DB89-529B-FC85-BF6A8B5B3355}"/>
              </a:ext>
            </a:extLst>
          </p:cNvPr>
          <p:cNvSpPr txBox="1"/>
          <p:nvPr/>
        </p:nvSpPr>
        <p:spPr>
          <a:xfrm>
            <a:off x="10583040" y="313630"/>
            <a:ext cx="1320800" cy="646331"/>
          </a:xfrm>
          <a:prstGeom prst="rect">
            <a:avLst/>
          </a:prstGeom>
          <a:solidFill>
            <a:schemeClr val="accent6">
              <a:lumMod val="20000"/>
              <a:lumOff val="80000"/>
            </a:schemeClr>
          </a:solidFill>
        </p:spPr>
        <p:txBody>
          <a:bodyPr wrap="square" rtlCol="0">
            <a:spAutoFit/>
          </a:bodyPr>
          <a:lstStyle/>
          <a:p>
            <a:pPr algn="ctr"/>
            <a:r>
              <a:rPr lang="it-IT" sz="1200" b="1" dirty="0">
                <a:solidFill>
                  <a:schemeClr val="accent6">
                    <a:lumMod val="75000"/>
                  </a:schemeClr>
                </a:solidFill>
                <a:latin typeface="Copperplate" panose="02000504000000020004" pitchFamily="2" charset="77"/>
              </a:rPr>
              <a:t>Calendario Incontri diretti</a:t>
            </a:r>
          </a:p>
        </p:txBody>
      </p:sp>
      <p:sp>
        <p:nvSpPr>
          <p:cNvPr id="21" name="CasellaDiTesto 20">
            <a:extLst>
              <a:ext uri="{FF2B5EF4-FFF2-40B4-BE49-F238E27FC236}">
                <a16:creationId xmlns:a16="http://schemas.microsoft.com/office/drawing/2014/main" id="{1D851631-94AB-BA61-C771-EAEFA749083B}"/>
              </a:ext>
            </a:extLst>
          </p:cNvPr>
          <p:cNvSpPr txBox="1"/>
          <p:nvPr/>
        </p:nvSpPr>
        <p:spPr>
          <a:xfrm>
            <a:off x="1487855" y="312187"/>
            <a:ext cx="2074495" cy="646331"/>
          </a:xfrm>
          <a:prstGeom prst="rect">
            <a:avLst/>
          </a:prstGeom>
          <a:solidFill>
            <a:schemeClr val="accent6">
              <a:lumMod val="20000"/>
              <a:lumOff val="80000"/>
            </a:schemeClr>
          </a:solidFill>
        </p:spPr>
        <p:txBody>
          <a:bodyPr wrap="square" rtlCol="0">
            <a:spAutoFit/>
          </a:bodyPr>
          <a:lstStyle/>
          <a:p>
            <a:pPr algn="ctr"/>
            <a:r>
              <a:rPr lang="it-IT" sz="1200" b="1" dirty="0">
                <a:solidFill>
                  <a:schemeClr val="accent1"/>
                </a:solidFill>
                <a:latin typeface="Copperplate" panose="02000504000000020004" pitchFamily="2" charset="77"/>
              </a:rPr>
              <a:t>RACCOLTA dei Moduli per i Dati Minimi Necessari</a:t>
            </a:r>
          </a:p>
        </p:txBody>
      </p:sp>
      <p:sp>
        <p:nvSpPr>
          <p:cNvPr id="22" name="Freccia destra 21">
            <a:extLst>
              <a:ext uri="{FF2B5EF4-FFF2-40B4-BE49-F238E27FC236}">
                <a16:creationId xmlns:a16="http://schemas.microsoft.com/office/drawing/2014/main" id="{96536333-90AC-5694-22C6-758C1BEC5BBD}"/>
              </a:ext>
            </a:extLst>
          </p:cNvPr>
          <p:cNvSpPr/>
          <p:nvPr/>
        </p:nvSpPr>
        <p:spPr>
          <a:xfrm rot="5400000">
            <a:off x="2265194" y="710227"/>
            <a:ext cx="547436" cy="1151527"/>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magine 23">
            <a:extLst>
              <a:ext uri="{FF2B5EF4-FFF2-40B4-BE49-F238E27FC236}">
                <a16:creationId xmlns:a16="http://schemas.microsoft.com/office/drawing/2014/main" id="{70A829A4-D120-D215-926B-AEAAC2D8B823}"/>
              </a:ext>
            </a:extLst>
          </p:cNvPr>
          <p:cNvPicPr>
            <a:picLocks noChangeAspect="1"/>
          </p:cNvPicPr>
          <p:nvPr/>
        </p:nvPicPr>
        <p:blipFill>
          <a:blip r:embed="rId4"/>
          <a:stretch>
            <a:fillRect/>
          </a:stretch>
        </p:blipFill>
        <p:spPr>
          <a:xfrm>
            <a:off x="1487854" y="1627991"/>
            <a:ext cx="10415985" cy="606812"/>
          </a:xfrm>
          <a:prstGeom prst="rect">
            <a:avLst/>
          </a:prstGeom>
        </p:spPr>
      </p:pic>
      <p:sp>
        <p:nvSpPr>
          <p:cNvPr id="25" name="Freccia destra 24">
            <a:extLst>
              <a:ext uri="{FF2B5EF4-FFF2-40B4-BE49-F238E27FC236}">
                <a16:creationId xmlns:a16="http://schemas.microsoft.com/office/drawing/2014/main" id="{BA841444-22AA-07D0-73EA-C0E4748F9BED}"/>
              </a:ext>
            </a:extLst>
          </p:cNvPr>
          <p:cNvSpPr/>
          <p:nvPr/>
        </p:nvSpPr>
        <p:spPr>
          <a:xfrm rot="5400000">
            <a:off x="7220780" y="833208"/>
            <a:ext cx="494470" cy="85333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destra 25">
            <a:extLst>
              <a:ext uri="{FF2B5EF4-FFF2-40B4-BE49-F238E27FC236}">
                <a16:creationId xmlns:a16="http://schemas.microsoft.com/office/drawing/2014/main" id="{59DFC44B-B057-C376-E12A-DF17F1D42492}"/>
              </a:ext>
            </a:extLst>
          </p:cNvPr>
          <p:cNvSpPr/>
          <p:nvPr/>
        </p:nvSpPr>
        <p:spPr>
          <a:xfrm rot="5400000">
            <a:off x="9178692" y="833208"/>
            <a:ext cx="494470" cy="85333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destra 26">
            <a:extLst>
              <a:ext uri="{FF2B5EF4-FFF2-40B4-BE49-F238E27FC236}">
                <a16:creationId xmlns:a16="http://schemas.microsoft.com/office/drawing/2014/main" id="{87332A83-27E5-5213-2D5D-CF122C26D5F4}"/>
              </a:ext>
            </a:extLst>
          </p:cNvPr>
          <p:cNvSpPr/>
          <p:nvPr/>
        </p:nvSpPr>
        <p:spPr>
          <a:xfrm rot="5400000">
            <a:off x="10996205" y="832839"/>
            <a:ext cx="494470" cy="85333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destra 27">
            <a:extLst>
              <a:ext uri="{FF2B5EF4-FFF2-40B4-BE49-F238E27FC236}">
                <a16:creationId xmlns:a16="http://schemas.microsoft.com/office/drawing/2014/main" id="{E32397A5-9A85-D85A-86F2-87C9A3E9D7F1}"/>
              </a:ext>
            </a:extLst>
          </p:cNvPr>
          <p:cNvSpPr/>
          <p:nvPr/>
        </p:nvSpPr>
        <p:spPr>
          <a:xfrm rot="5400000">
            <a:off x="5046496" y="2053636"/>
            <a:ext cx="547436" cy="115152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9" name="Immagine 28">
            <a:extLst>
              <a:ext uri="{FF2B5EF4-FFF2-40B4-BE49-F238E27FC236}">
                <a16:creationId xmlns:a16="http://schemas.microsoft.com/office/drawing/2014/main" id="{7E7CC7E9-0074-DFF3-BE8B-2C51A230CB6F}"/>
              </a:ext>
            </a:extLst>
          </p:cNvPr>
          <p:cNvPicPr>
            <a:picLocks noChangeAspect="1"/>
          </p:cNvPicPr>
          <p:nvPr/>
        </p:nvPicPr>
        <p:blipFill>
          <a:blip r:embed="rId3"/>
          <a:stretch>
            <a:fillRect/>
          </a:stretch>
        </p:blipFill>
        <p:spPr>
          <a:xfrm>
            <a:off x="93688" y="6302688"/>
            <a:ext cx="373037" cy="418787"/>
          </a:xfrm>
          <a:prstGeom prst="rect">
            <a:avLst/>
          </a:prstGeom>
        </p:spPr>
      </p:pic>
      <p:sp>
        <p:nvSpPr>
          <p:cNvPr id="30" name="CasellaDiTesto 29">
            <a:extLst>
              <a:ext uri="{FF2B5EF4-FFF2-40B4-BE49-F238E27FC236}">
                <a16:creationId xmlns:a16="http://schemas.microsoft.com/office/drawing/2014/main" id="{EB42DA46-9EFC-1FC2-6046-0C9A7E986AF5}"/>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7235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6F26634-C28A-027A-1B54-151C26BAC6DE}"/>
              </a:ext>
            </a:extLst>
          </p:cNvPr>
          <p:cNvSpPr>
            <a:spLocks noGrp="1"/>
          </p:cNvSpPr>
          <p:nvPr>
            <p:ph type="sldNum" sz="quarter" idx="12"/>
          </p:nvPr>
        </p:nvSpPr>
        <p:spPr/>
        <p:txBody>
          <a:bodyPr/>
          <a:lstStyle/>
          <a:p>
            <a:fld id="{C8B92C26-1B65-2440-8B1F-41834F12A775}" type="slidenum">
              <a:rPr lang="it-IT" smtClean="0"/>
              <a:t>24</a:t>
            </a:fld>
            <a:endParaRPr lang="it-IT"/>
          </a:p>
        </p:txBody>
      </p:sp>
      <p:sp>
        <p:nvSpPr>
          <p:cNvPr id="5" name="CasellaDiTesto 4">
            <a:extLst>
              <a:ext uri="{FF2B5EF4-FFF2-40B4-BE49-F238E27FC236}">
                <a16:creationId xmlns:a16="http://schemas.microsoft.com/office/drawing/2014/main" id="{CD4F595D-00CE-B5DA-1034-0BE1E8A93678}"/>
              </a:ext>
            </a:extLst>
          </p:cNvPr>
          <p:cNvSpPr txBox="1"/>
          <p:nvPr/>
        </p:nvSpPr>
        <p:spPr>
          <a:xfrm>
            <a:off x="6534451" y="1640824"/>
            <a:ext cx="5213265" cy="830997"/>
          </a:xfrm>
          <a:prstGeom prst="rect">
            <a:avLst/>
          </a:prstGeom>
          <a:noFill/>
        </p:spPr>
        <p:txBody>
          <a:bodyPr wrap="square">
            <a:spAutoFit/>
          </a:bodyPr>
          <a:lstStyle/>
          <a:p>
            <a:pPr algn="just"/>
            <a:r>
              <a:rPr lang="it-IT" sz="1600" dirty="0">
                <a:solidFill>
                  <a:schemeClr val="accent1"/>
                </a:solidFill>
                <a:effectLst/>
                <a:latin typeface="Palatino Linotype" panose="02040502050505030304" pitchFamily="18" charset="0"/>
              </a:rPr>
              <a:t>Verifica</a:t>
            </a:r>
            <a:r>
              <a:rPr lang="it-IT" sz="1600" dirty="0">
                <a:effectLst/>
                <a:latin typeface="Palatino Linotype" panose="02040502050505030304" pitchFamily="18" charset="0"/>
              </a:rPr>
              <a:t>, tramite il proprio gestore di rete, dell’effettiva afferenza dei Soci </a:t>
            </a:r>
            <a:r>
              <a:rPr lang="it-IT" sz="1600" i="1" dirty="0">
                <a:effectLst/>
                <a:latin typeface="Palatino Linotype" panose="02040502050505030304" pitchFamily="18" charset="0"/>
              </a:rPr>
              <a:t>consumers</a:t>
            </a:r>
            <a:r>
              <a:rPr lang="it-IT" sz="1600" dirty="0">
                <a:effectLst/>
                <a:latin typeface="Palatino Linotype" panose="02040502050505030304" pitchFamily="18" charset="0"/>
              </a:rPr>
              <a:t> e </a:t>
            </a:r>
            <a:r>
              <a:rPr lang="it-IT" sz="1600" i="1" dirty="0" err="1">
                <a:effectLst/>
                <a:latin typeface="Palatino Linotype" panose="02040502050505030304" pitchFamily="18" charset="0"/>
              </a:rPr>
              <a:t>prosumers</a:t>
            </a:r>
            <a:r>
              <a:rPr lang="it-IT" sz="1600" dirty="0">
                <a:effectLst/>
                <a:latin typeface="Palatino Linotype" panose="02040502050505030304" pitchFamily="18" charset="0"/>
              </a:rPr>
              <a:t> della medesima CER alla stessa cabina secondaria MT/BT.</a:t>
            </a:r>
          </a:p>
        </p:txBody>
      </p:sp>
      <p:sp>
        <p:nvSpPr>
          <p:cNvPr id="6" name="CasellaDiTesto 5">
            <a:extLst>
              <a:ext uri="{FF2B5EF4-FFF2-40B4-BE49-F238E27FC236}">
                <a16:creationId xmlns:a16="http://schemas.microsoft.com/office/drawing/2014/main" id="{04A72AD6-9669-DAC5-680E-293F0F97B204}"/>
              </a:ext>
            </a:extLst>
          </p:cNvPr>
          <p:cNvSpPr txBox="1"/>
          <p:nvPr/>
        </p:nvSpPr>
        <p:spPr>
          <a:xfrm>
            <a:off x="4067176" y="216060"/>
            <a:ext cx="7725194" cy="880161"/>
          </a:xfrm>
          <a:prstGeom prst="rect">
            <a:avLst/>
          </a:prstGeom>
          <a:solidFill>
            <a:schemeClr val="accent6">
              <a:lumMod val="20000"/>
              <a:lumOff val="80000"/>
            </a:schemeClr>
          </a:solidFill>
        </p:spPr>
        <p:txBody>
          <a:bodyPr vert="horz" lIns="91440" tIns="45720" rIns="91440" bIns="45720" rtlCol="0" anchor="ctr">
            <a:normAutofit/>
          </a:bodyPr>
          <a:lstStyle/>
          <a:p>
            <a:pPr algn="ctr">
              <a:lnSpc>
                <a:spcPct val="90000"/>
              </a:lnSpc>
              <a:spcAft>
                <a:spcPts val="600"/>
              </a:spcAft>
            </a:pPr>
            <a:r>
              <a:rPr lang="en-US" sz="2400" b="1" dirty="0" err="1">
                <a:solidFill>
                  <a:schemeClr val="accent1"/>
                </a:solidFill>
                <a:effectLst/>
                <a:latin typeface="Copperplate" panose="02000504000000020004" pitchFamily="2" charset="77"/>
              </a:rPr>
              <a:t>Fattibilita</a:t>
            </a:r>
            <a:r>
              <a:rPr lang="en-US" sz="2400" b="1" dirty="0">
                <a:solidFill>
                  <a:schemeClr val="accent1"/>
                </a:solidFill>
                <a:effectLst/>
                <a:latin typeface="Copperplate" panose="02000504000000020004" pitchFamily="2" charset="77"/>
              </a:rPr>
              <a:t>’ DI UNA COMUNITA’ ENERGETICA:</a:t>
            </a:r>
          </a:p>
          <a:p>
            <a:pPr algn="ctr">
              <a:lnSpc>
                <a:spcPct val="90000"/>
              </a:lnSpc>
              <a:spcAft>
                <a:spcPts val="600"/>
              </a:spcAft>
            </a:pPr>
            <a:r>
              <a:rPr lang="en-US" sz="1600" i="1" dirty="0" err="1">
                <a:solidFill>
                  <a:schemeClr val="accent1"/>
                </a:solidFill>
                <a:latin typeface="Copperplate" panose="02000504000000020004" pitchFamily="2" charset="77"/>
              </a:rPr>
              <a:t>dall’attività</a:t>
            </a:r>
            <a:r>
              <a:rPr lang="en-US" sz="1600" i="1" dirty="0">
                <a:solidFill>
                  <a:schemeClr val="accent1"/>
                </a:solidFill>
                <a:latin typeface="Copperplate" panose="02000504000000020004" pitchFamily="2" charset="77"/>
              </a:rPr>
              <a:t> </a:t>
            </a:r>
            <a:r>
              <a:rPr lang="en-US" sz="1600" i="1" dirty="0" err="1">
                <a:solidFill>
                  <a:schemeClr val="accent1"/>
                </a:solidFill>
                <a:latin typeface="Copperplate" panose="02000504000000020004" pitchFamily="2" charset="77"/>
              </a:rPr>
              <a:t>promozionale</a:t>
            </a:r>
            <a:r>
              <a:rPr lang="en-US" sz="1600" i="1" dirty="0">
                <a:solidFill>
                  <a:schemeClr val="accent1"/>
                </a:solidFill>
                <a:latin typeface="Copperplate" panose="02000504000000020004" pitchFamily="2" charset="77"/>
              </a:rPr>
              <a:t> </a:t>
            </a:r>
            <a:r>
              <a:rPr lang="en-US" sz="1600" i="1" dirty="0" err="1">
                <a:solidFill>
                  <a:schemeClr val="accent1"/>
                </a:solidFill>
                <a:latin typeface="Copperplate" panose="02000504000000020004" pitchFamily="2" charset="77"/>
              </a:rPr>
              <a:t>alla</a:t>
            </a:r>
            <a:r>
              <a:rPr lang="en-US" sz="1600" i="1" dirty="0">
                <a:solidFill>
                  <a:schemeClr val="accent1"/>
                </a:solidFill>
                <a:latin typeface="Copperplate" panose="02000504000000020004" pitchFamily="2" charset="77"/>
              </a:rPr>
              <a:t> </a:t>
            </a:r>
            <a:r>
              <a:rPr lang="en-US" sz="1600" i="1" dirty="0" err="1">
                <a:solidFill>
                  <a:schemeClr val="accent1"/>
                </a:solidFill>
                <a:latin typeface="Copperplate" panose="02000504000000020004" pitchFamily="2" charset="77"/>
              </a:rPr>
              <a:t>definizione</a:t>
            </a:r>
            <a:r>
              <a:rPr lang="en-US" sz="1600" i="1" dirty="0">
                <a:solidFill>
                  <a:schemeClr val="accent1"/>
                </a:solidFill>
                <a:latin typeface="Copperplate" panose="02000504000000020004" pitchFamily="2" charset="77"/>
              </a:rPr>
              <a:t> del </a:t>
            </a:r>
            <a:r>
              <a:rPr lang="en-US" sz="1600" i="1" dirty="0" err="1">
                <a:solidFill>
                  <a:schemeClr val="accent1"/>
                </a:solidFill>
                <a:latin typeface="Copperplate" panose="02000504000000020004" pitchFamily="2" charset="77"/>
              </a:rPr>
              <a:t>processo</a:t>
            </a:r>
            <a:r>
              <a:rPr lang="en-US" sz="1600" i="1" dirty="0">
                <a:solidFill>
                  <a:schemeClr val="accent1"/>
                </a:solidFill>
                <a:latin typeface="Copperplate" panose="02000504000000020004" pitchFamily="2" charset="77"/>
              </a:rPr>
              <a:t> </a:t>
            </a:r>
            <a:r>
              <a:rPr lang="en-US" sz="1600" i="1" dirty="0" err="1">
                <a:solidFill>
                  <a:schemeClr val="accent1"/>
                </a:solidFill>
                <a:latin typeface="Copperplate" panose="02000504000000020004" pitchFamily="2" charset="77"/>
              </a:rPr>
              <a:t>costitutivo</a:t>
            </a:r>
            <a:r>
              <a:rPr lang="en-US" sz="1600" i="1" dirty="0">
                <a:solidFill>
                  <a:schemeClr val="accent1"/>
                </a:solidFill>
                <a:effectLst/>
                <a:latin typeface="Copperplate" panose="02000504000000020004" pitchFamily="2" charset="77"/>
              </a:rPr>
              <a:t> </a:t>
            </a:r>
          </a:p>
        </p:txBody>
      </p:sp>
      <p:sp>
        <p:nvSpPr>
          <p:cNvPr id="4" name="CasellaDiTesto 3">
            <a:extLst>
              <a:ext uri="{FF2B5EF4-FFF2-40B4-BE49-F238E27FC236}">
                <a16:creationId xmlns:a16="http://schemas.microsoft.com/office/drawing/2014/main" id="{EA1D4544-E718-12FB-A7B0-3CFF5663A2AC}"/>
              </a:ext>
            </a:extLst>
          </p:cNvPr>
          <p:cNvSpPr txBox="1"/>
          <p:nvPr/>
        </p:nvSpPr>
        <p:spPr>
          <a:xfrm>
            <a:off x="438045" y="1739043"/>
            <a:ext cx="1095941" cy="369332"/>
          </a:xfrm>
          <a:prstGeom prst="rect">
            <a:avLst/>
          </a:prstGeom>
          <a:solidFill>
            <a:schemeClr val="accent4">
              <a:lumMod val="20000"/>
              <a:lumOff val="80000"/>
            </a:schemeClr>
          </a:solidFill>
          <a:ln w="38100">
            <a:solidFill>
              <a:schemeClr val="accent1"/>
            </a:solidFill>
          </a:ln>
        </p:spPr>
        <p:txBody>
          <a:bodyPr wrap="none" rtlCol="0">
            <a:spAutoFit/>
          </a:bodyPr>
          <a:lstStyle/>
          <a:p>
            <a:r>
              <a:rPr lang="it-IT" b="1" dirty="0">
                <a:solidFill>
                  <a:srgbClr val="0070C0"/>
                </a:solidFill>
              </a:rPr>
              <a:t>Promoter</a:t>
            </a:r>
          </a:p>
        </p:txBody>
      </p:sp>
      <p:sp>
        <p:nvSpPr>
          <p:cNvPr id="7" name="Freccia giù 6">
            <a:extLst>
              <a:ext uri="{FF2B5EF4-FFF2-40B4-BE49-F238E27FC236}">
                <a16:creationId xmlns:a16="http://schemas.microsoft.com/office/drawing/2014/main" id="{294EB8BB-5CF4-A2F9-4360-9DC0D0DAD1B4}"/>
              </a:ext>
            </a:extLst>
          </p:cNvPr>
          <p:cNvSpPr/>
          <p:nvPr/>
        </p:nvSpPr>
        <p:spPr>
          <a:xfrm>
            <a:off x="863377" y="2360326"/>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F2B024FF-CDF9-7820-134D-FFA03C63C2EB}"/>
              </a:ext>
            </a:extLst>
          </p:cNvPr>
          <p:cNvSpPr txBox="1"/>
          <p:nvPr/>
        </p:nvSpPr>
        <p:spPr>
          <a:xfrm>
            <a:off x="105404" y="2878322"/>
            <a:ext cx="1789045" cy="523220"/>
          </a:xfrm>
          <a:prstGeom prst="rect">
            <a:avLst/>
          </a:prstGeom>
          <a:solidFill>
            <a:schemeClr val="accent4">
              <a:lumMod val="20000"/>
              <a:lumOff val="80000"/>
            </a:schemeClr>
          </a:solidFill>
          <a:ln w="38100">
            <a:solidFill>
              <a:schemeClr val="accent1"/>
            </a:solidFill>
          </a:ln>
        </p:spPr>
        <p:txBody>
          <a:bodyPr wrap="square" rtlCol="0">
            <a:spAutoFit/>
          </a:bodyPr>
          <a:lstStyle/>
          <a:p>
            <a:pPr algn="ctr"/>
            <a:r>
              <a:rPr lang="it-IT" sz="1400" b="1" dirty="0">
                <a:solidFill>
                  <a:schemeClr val="accent1"/>
                </a:solidFill>
              </a:rPr>
              <a:t>Studio di fattibilità ex-ante</a:t>
            </a:r>
          </a:p>
        </p:txBody>
      </p:sp>
      <p:sp>
        <p:nvSpPr>
          <p:cNvPr id="10" name="Parentesi quadra chiusa 9">
            <a:extLst>
              <a:ext uri="{FF2B5EF4-FFF2-40B4-BE49-F238E27FC236}">
                <a16:creationId xmlns:a16="http://schemas.microsoft.com/office/drawing/2014/main" id="{3F9D8D79-2775-A6A6-50FD-63215CBCFE29}"/>
              </a:ext>
            </a:extLst>
          </p:cNvPr>
          <p:cNvSpPr/>
          <p:nvPr/>
        </p:nvSpPr>
        <p:spPr>
          <a:xfrm>
            <a:off x="1698842" y="1590122"/>
            <a:ext cx="391215" cy="2198787"/>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Freccia giù 10">
            <a:extLst>
              <a:ext uri="{FF2B5EF4-FFF2-40B4-BE49-F238E27FC236}">
                <a16:creationId xmlns:a16="http://schemas.microsoft.com/office/drawing/2014/main" id="{EB176B39-A5D7-7D8D-A157-8D58E22AB449}"/>
              </a:ext>
            </a:extLst>
          </p:cNvPr>
          <p:cNvSpPr/>
          <p:nvPr/>
        </p:nvSpPr>
        <p:spPr>
          <a:xfrm rot="16200000">
            <a:off x="2205006" y="1793080"/>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giù 13">
            <a:extLst>
              <a:ext uri="{FF2B5EF4-FFF2-40B4-BE49-F238E27FC236}">
                <a16:creationId xmlns:a16="http://schemas.microsoft.com/office/drawing/2014/main" id="{D4B49876-7EFE-588C-B063-FB986DB81FAE}"/>
              </a:ext>
            </a:extLst>
          </p:cNvPr>
          <p:cNvSpPr/>
          <p:nvPr/>
        </p:nvSpPr>
        <p:spPr>
          <a:xfrm rot="16200000">
            <a:off x="2205006" y="3043892"/>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A52474D6-93EE-63A7-E6E5-397A69B9B93D}"/>
              </a:ext>
            </a:extLst>
          </p:cNvPr>
          <p:cNvSpPr txBox="1"/>
          <p:nvPr/>
        </p:nvSpPr>
        <p:spPr>
          <a:xfrm>
            <a:off x="2491385" y="1640824"/>
            <a:ext cx="3473191" cy="1077218"/>
          </a:xfrm>
          <a:prstGeom prst="rect">
            <a:avLst/>
          </a:prstGeom>
          <a:noFill/>
        </p:spPr>
        <p:txBody>
          <a:bodyPr wrap="square">
            <a:spAutoFit/>
          </a:bodyPr>
          <a:lstStyle/>
          <a:p>
            <a:pPr algn="just"/>
            <a:r>
              <a:rPr lang="it-IT" sz="1600" dirty="0">
                <a:solidFill>
                  <a:schemeClr val="accent1"/>
                </a:solidFill>
                <a:latin typeface="Palatino Linotype" panose="02040502050505030304" pitchFamily="18" charset="0"/>
              </a:rPr>
              <a:t>Definizione e/o Ric</a:t>
            </a:r>
            <a:r>
              <a:rPr lang="it-IT" sz="1600" dirty="0">
                <a:solidFill>
                  <a:schemeClr val="accent1"/>
                </a:solidFill>
                <a:effectLst/>
                <a:latin typeface="Palatino Linotype" panose="02040502050505030304" pitchFamily="18" charset="0"/>
              </a:rPr>
              <a:t>erca </a:t>
            </a:r>
            <a:r>
              <a:rPr lang="it-IT" sz="1600" dirty="0">
                <a:effectLst/>
                <a:latin typeface="Palatino Linotype" panose="02040502050505030304" pitchFamily="18" charset="0"/>
              </a:rPr>
              <a:t>una </a:t>
            </a:r>
            <a:r>
              <a:rPr lang="it-IT" sz="1600" b="1" dirty="0">
                <a:effectLst/>
                <a:latin typeface="Palatino Linotype" panose="02040502050505030304" pitchFamily="18" charset="0"/>
              </a:rPr>
              <a:t>area idonea/adeguata</a:t>
            </a:r>
            <a:r>
              <a:rPr lang="it-IT" sz="1600" dirty="0">
                <a:effectLst/>
                <a:latin typeface="Palatino Linotype" panose="02040502050505030304" pitchFamily="18" charset="0"/>
              </a:rPr>
              <a:t> copertura utile e disponibile per l’installazione degli impianti FER </a:t>
            </a:r>
            <a:endParaRPr lang="it-IT" sz="1600" dirty="0"/>
          </a:p>
        </p:txBody>
      </p:sp>
      <p:sp>
        <p:nvSpPr>
          <p:cNvPr id="18" name="CasellaDiTesto 17">
            <a:extLst>
              <a:ext uri="{FF2B5EF4-FFF2-40B4-BE49-F238E27FC236}">
                <a16:creationId xmlns:a16="http://schemas.microsoft.com/office/drawing/2014/main" id="{B6CF61A9-8E77-B521-B673-3752E9058BD2}"/>
              </a:ext>
            </a:extLst>
          </p:cNvPr>
          <p:cNvSpPr txBox="1"/>
          <p:nvPr/>
        </p:nvSpPr>
        <p:spPr>
          <a:xfrm>
            <a:off x="2491385" y="2934215"/>
            <a:ext cx="3459964" cy="1323439"/>
          </a:xfrm>
          <a:prstGeom prst="rect">
            <a:avLst/>
          </a:prstGeom>
          <a:noFill/>
        </p:spPr>
        <p:txBody>
          <a:bodyPr wrap="square">
            <a:spAutoFit/>
          </a:bodyPr>
          <a:lstStyle/>
          <a:p>
            <a:pPr algn="just"/>
            <a:r>
              <a:rPr lang="it-IT" sz="1600" dirty="0">
                <a:solidFill>
                  <a:schemeClr val="accent1"/>
                </a:solidFill>
                <a:effectLst/>
                <a:latin typeface="Palatino Linotype" panose="02040502050505030304" pitchFamily="18" charset="0"/>
              </a:rPr>
              <a:t>Perimetrazione e/o Ricerca </a:t>
            </a:r>
            <a:r>
              <a:rPr lang="it-IT" sz="1600" dirty="0">
                <a:effectLst/>
                <a:latin typeface="Palatino Linotype" panose="02040502050505030304" pitchFamily="18" charset="0"/>
              </a:rPr>
              <a:t>di altri </a:t>
            </a:r>
            <a:r>
              <a:rPr lang="it-IT" sz="1600" i="1" dirty="0">
                <a:effectLst/>
                <a:latin typeface="Palatino Linotype" panose="02040502050505030304" pitchFamily="18" charset="0"/>
              </a:rPr>
              <a:t>consumer</a:t>
            </a:r>
            <a:r>
              <a:rPr lang="it-IT" sz="1600" dirty="0">
                <a:effectLst/>
                <a:latin typeface="Palatino Linotype" panose="02040502050505030304" pitchFamily="18" charset="0"/>
              </a:rPr>
              <a:t>/</a:t>
            </a:r>
            <a:r>
              <a:rPr lang="it-IT" sz="1600" i="1" dirty="0" err="1">
                <a:effectLst/>
                <a:latin typeface="Palatino Linotype" panose="02040502050505030304" pitchFamily="18" charset="0"/>
              </a:rPr>
              <a:t>prosumer</a:t>
            </a:r>
            <a:r>
              <a:rPr lang="it-IT" sz="1600" dirty="0">
                <a:effectLst/>
                <a:latin typeface="Palatino Linotype" panose="02040502050505030304" pitchFamily="18" charset="0"/>
              </a:rPr>
              <a:t> limitrofi con cui condividere l’energia localmente prodotta e coi quali sviluppare la </a:t>
            </a:r>
            <a:r>
              <a:rPr lang="it-IT" sz="1600" b="1" dirty="0">
                <a:effectLst/>
                <a:latin typeface="Palatino Linotype" panose="02040502050505030304" pitchFamily="18" charset="0"/>
              </a:rPr>
              <a:t>aggregazione</a:t>
            </a:r>
            <a:r>
              <a:rPr lang="it-IT" sz="1600" dirty="0">
                <a:effectLst/>
                <a:latin typeface="Palatino Linotype" panose="02040502050505030304" pitchFamily="18" charset="0"/>
              </a:rPr>
              <a:t> societaria nella CER</a:t>
            </a:r>
            <a:endParaRPr lang="it-IT" sz="1600" dirty="0"/>
          </a:p>
        </p:txBody>
      </p:sp>
      <p:sp>
        <p:nvSpPr>
          <p:cNvPr id="19" name="Parentesi quadra chiusa 18">
            <a:extLst>
              <a:ext uri="{FF2B5EF4-FFF2-40B4-BE49-F238E27FC236}">
                <a16:creationId xmlns:a16="http://schemas.microsoft.com/office/drawing/2014/main" id="{F8063F44-2674-C646-4367-8E67F0288A33}"/>
              </a:ext>
            </a:extLst>
          </p:cNvPr>
          <p:cNvSpPr/>
          <p:nvPr/>
        </p:nvSpPr>
        <p:spPr>
          <a:xfrm>
            <a:off x="5690090" y="1443864"/>
            <a:ext cx="391215" cy="2884518"/>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Freccia giù 19">
            <a:extLst>
              <a:ext uri="{FF2B5EF4-FFF2-40B4-BE49-F238E27FC236}">
                <a16:creationId xmlns:a16="http://schemas.microsoft.com/office/drawing/2014/main" id="{8131BEF3-7E40-ADA3-51A4-97F61038A0E3}"/>
              </a:ext>
            </a:extLst>
          </p:cNvPr>
          <p:cNvSpPr/>
          <p:nvPr/>
        </p:nvSpPr>
        <p:spPr>
          <a:xfrm rot="16200000">
            <a:off x="6179296" y="1798936"/>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a:extLst>
              <a:ext uri="{FF2B5EF4-FFF2-40B4-BE49-F238E27FC236}">
                <a16:creationId xmlns:a16="http://schemas.microsoft.com/office/drawing/2014/main" id="{C4EE65C1-63F0-C22A-5DD0-08978324675D}"/>
              </a:ext>
            </a:extLst>
          </p:cNvPr>
          <p:cNvCxnSpPr>
            <a:cxnSpLocks/>
          </p:cNvCxnSpPr>
          <p:nvPr/>
        </p:nvCxnSpPr>
        <p:spPr>
          <a:xfrm>
            <a:off x="1046136" y="4815332"/>
            <a:ext cx="927980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CA3E69EE-B87B-C465-CD1A-8B8F792E0DCC}"/>
              </a:ext>
            </a:extLst>
          </p:cNvPr>
          <p:cNvCxnSpPr>
            <a:cxnSpLocks/>
          </p:cNvCxnSpPr>
          <p:nvPr/>
        </p:nvCxnSpPr>
        <p:spPr>
          <a:xfrm flipV="1">
            <a:off x="1053885" y="3541826"/>
            <a:ext cx="0" cy="127350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ttore 1 29">
            <a:extLst>
              <a:ext uri="{FF2B5EF4-FFF2-40B4-BE49-F238E27FC236}">
                <a16:creationId xmlns:a16="http://schemas.microsoft.com/office/drawing/2014/main" id="{A2AF0BB9-5187-7757-5C22-56145EF5CE0E}"/>
              </a:ext>
            </a:extLst>
          </p:cNvPr>
          <p:cNvCxnSpPr>
            <a:cxnSpLocks/>
          </p:cNvCxnSpPr>
          <p:nvPr/>
        </p:nvCxnSpPr>
        <p:spPr>
          <a:xfrm flipV="1">
            <a:off x="10311539" y="3912019"/>
            <a:ext cx="0" cy="9007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E69CA3D0-6372-6730-8944-F8F3590BCBB0}"/>
              </a:ext>
            </a:extLst>
          </p:cNvPr>
          <p:cNvCxnSpPr>
            <a:cxnSpLocks/>
          </p:cNvCxnSpPr>
          <p:nvPr/>
        </p:nvCxnSpPr>
        <p:spPr>
          <a:xfrm>
            <a:off x="5463153" y="4804999"/>
            <a:ext cx="0" cy="5186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a:extLst>
              <a:ext uri="{FF2B5EF4-FFF2-40B4-BE49-F238E27FC236}">
                <a16:creationId xmlns:a16="http://schemas.microsoft.com/office/drawing/2014/main" id="{6F3D3869-E660-B89E-6F47-5F1672F0DF7D}"/>
              </a:ext>
            </a:extLst>
          </p:cNvPr>
          <p:cNvSpPr txBox="1"/>
          <p:nvPr/>
        </p:nvSpPr>
        <p:spPr>
          <a:xfrm>
            <a:off x="2719007" y="5416844"/>
            <a:ext cx="5934062" cy="400110"/>
          </a:xfrm>
          <a:prstGeom prst="rect">
            <a:avLst/>
          </a:prstGeom>
          <a:solidFill>
            <a:schemeClr val="accent4">
              <a:lumMod val="20000"/>
              <a:lumOff val="80000"/>
            </a:schemeClr>
          </a:solidFill>
          <a:ln w="38100">
            <a:solidFill>
              <a:schemeClr val="accent1"/>
            </a:solidFill>
          </a:ln>
        </p:spPr>
        <p:txBody>
          <a:bodyPr wrap="square" rtlCol="0">
            <a:spAutoFit/>
          </a:bodyPr>
          <a:lstStyle/>
          <a:p>
            <a:pPr algn="ctr"/>
            <a:r>
              <a:rPr lang="it-IT" sz="2000" b="1" dirty="0">
                <a:solidFill>
                  <a:schemeClr val="accent1"/>
                </a:solidFill>
              </a:rPr>
              <a:t>Progetto di Master Plan Costitutivo e Operativo</a:t>
            </a:r>
          </a:p>
        </p:txBody>
      </p:sp>
      <p:sp>
        <p:nvSpPr>
          <p:cNvPr id="35" name="CasellaDiTesto 34">
            <a:extLst>
              <a:ext uri="{FF2B5EF4-FFF2-40B4-BE49-F238E27FC236}">
                <a16:creationId xmlns:a16="http://schemas.microsoft.com/office/drawing/2014/main" id="{AF7558CF-83A4-300E-AA37-4CA5E5673FF5}"/>
              </a:ext>
            </a:extLst>
          </p:cNvPr>
          <p:cNvSpPr txBox="1"/>
          <p:nvPr/>
        </p:nvSpPr>
        <p:spPr>
          <a:xfrm>
            <a:off x="6545520" y="2957051"/>
            <a:ext cx="5202196" cy="584775"/>
          </a:xfrm>
          <a:prstGeom prst="rect">
            <a:avLst/>
          </a:prstGeom>
          <a:noFill/>
        </p:spPr>
        <p:txBody>
          <a:bodyPr wrap="square">
            <a:spAutoFit/>
          </a:bodyPr>
          <a:lstStyle/>
          <a:p>
            <a:pPr algn="just"/>
            <a:r>
              <a:rPr lang="it-IT" sz="1600" dirty="0">
                <a:solidFill>
                  <a:schemeClr val="accent1"/>
                </a:solidFill>
                <a:effectLst/>
                <a:latin typeface="Palatino Linotype" panose="02040502050505030304" pitchFamily="18" charset="0"/>
              </a:rPr>
              <a:t>Calibratura e Progettazione</a:t>
            </a:r>
            <a:r>
              <a:rPr lang="it-IT" sz="1600" dirty="0">
                <a:solidFill>
                  <a:schemeClr val="accent1"/>
                </a:solidFill>
                <a:latin typeface="Palatino Linotype" panose="02040502050505030304" pitchFamily="18" charset="0"/>
              </a:rPr>
              <a:t> </a:t>
            </a:r>
            <a:r>
              <a:rPr lang="it-IT" sz="1600" dirty="0">
                <a:effectLst/>
                <a:latin typeface="Palatino Linotype" panose="02040502050505030304" pitchFamily="18" charset="0"/>
              </a:rPr>
              <a:t>dell’impiantistica afferente alla CER rispetto ai Consumi stimati.</a:t>
            </a:r>
          </a:p>
        </p:txBody>
      </p:sp>
      <p:sp>
        <p:nvSpPr>
          <p:cNvPr id="36" name="Freccia giù 35">
            <a:extLst>
              <a:ext uri="{FF2B5EF4-FFF2-40B4-BE49-F238E27FC236}">
                <a16:creationId xmlns:a16="http://schemas.microsoft.com/office/drawing/2014/main" id="{9F191311-1D21-DF0B-78BF-539B2222CD2A}"/>
              </a:ext>
            </a:extLst>
          </p:cNvPr>
          <p:cNvSpPr/>
          <p:nvPr/>
        </p:nvSpPr>
        <p:spPr>
          <a:xfrm rot="16200000">
            <a:off x="6190364" y="3115163"/>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4F00F037-B144-E3D1-6C37-82E96893826D}"/>
              </a:ext>
            </a:extLst>
          </p:cNvPr>
          <p:cNvPicPr>
            <a:picLocks noChangeAspect="1"/>
          </p:cNvPicPr>
          <p:nvPr/>
        </p:nvPicPr>
        <p:blipFill>
          <a:blip r:embed="rId2"/>
          <a:stretch>
            <a:fillRect/>
          </a:stretch>
        </p:blipFill>
        <p:spPr>
          <a:xfrm>
            <a:off x="384409" y="6008914"/>
            <a:ext cx="634718" cy="712561"/>
          </a:xfrm>
          <a:prstGeom prst="rect">
            <a:avLst/>
          </a:prstGeom>
        </p:spPr>
      </p:pic>
      <p:sp>
        <p:nvSpPr>
          <p:cNvPr id="13" name="CasellaDiTesto 12">
            <a:extLst>
              <a:ext uri="{FF2B5EF4-FFF2-40B4-BE49-F238E27FC236}">
                <a16:creationId xmlns:a16="http://schemas.microsoft.com/office/drawing/2014/main" id="{A970272C-2388-143C-C074-B3BEE94023CF}"/>
              </a:ext>
            </a:extLst>
          </p:cNvPr>
          <p:cNvSpPr txBox="1"/>
          <p:nvPr/>
        </p:nvSpPr>
        <p:spPr>
          <a:xfrm>
            <a:off x="168517" y="220335"/>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8" name="CasellaDiTesto 7">
            <a:extLst>
              <a:ext uri="{FF2B5EF4-FFF2-40B4-BE49-F238E27FC236}">
                <a16:creationId xmlns:a16="http://schemas.microsoft.com/office/drawing/2014/main" id="{77535A07-8657-897F-F5E5-4072C7EE3D0E}"/>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103545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04A72AD6-9669-DAC5-680E-293F0F97B204}"/>
              </a:ext>
            </a:extLst>
          </p:cNvPr>
          <p:cNvSpPr txBox="1"/>
          <p:nvPr/>
        </p:nvSpPr>
        <p:spPr>
          <a:xfrm>
            <a:off x="5124568" y="188989"/>
            <a:ext cx="6394644" cy="689989"/>
          </a:xfrm>
          <a:prstGeom prst="rect">
            <a:avLst/>
          </a:prstGeom>
          <a:solidFill>
            <a:schemeClr val="accent6">
              <a:lumMod val="20000"/>
              <a:lumOff val="80000"/>
            </a:schemeClr>
          </a:solidFill>
        </p:spPr>
        <p:txBody>
          <a:bodyPr vert="horz" lIns="91440" tIns="45720" rIns="91440" bIns="45720" rtlCol="0" anchor="ctr">
            <a:normAutofit/>
          </a:bodyPr>
          <a:lstStyle/>
          <a:p>
            <a:pPr algn="ctr">
              <a:lnSpc>
                <a:spcPct val="90000"/>
              </a:lnSpc>
              <a:spcAft>
                <a:spcPts val="600"/>
              </a:spcAft>
            </a:pPr>
            <a:r>
              <a:rPr lang="en-US" b="1" dirty="0">
                <a:solidFill>
                  <a:schemeClr val="accent1"/>
                </a:solidFill>
                <a:effectLst/>
                <a:latin typeface="Copperplate" panose="02000504000000020004" pitchFamily="2" charset="77"/>
              </a:rPr>
              <a:t>LA COSTITUZIONE DI UNA COMUNITA’ ENERGETICA </a:t>
            </a:r>
            <a:endParaRPr lang="en-US" dirty="0">
              <a:solidFill>
                <a:schemeClr val="accent1"/>
              </a:solidFill>
              <a:effectLst/>
              <a:latin typeface="Copperplate" panose="02000504000000020004" pitchFamily="2" charset="77"/>
            </a:endParaRPr>
          </a:p>
        </p:txBody>
      </p:sp>
      <p:sp>
        <p:nvSpPr>
          <p:cNvPr id="4" name="CasellaDiTesto 3">
            <a:extLst>
              <a:ext uri="{FF2B5EF4-FFF2-40B4-BE49-F238E27FC236}">
                <a16:creationId xmlns:a16="http://schemas.microsoft.com/office/drawing/2014/main" id="{EA1D4544-E718-12FB-A7B0-3CFF5663A2AC}"/>
              </a:ext>
            </a:extLst>
          </p:cNvPr>
          <p:cNvSpPr txBox="1"/>
          <p:nvPr/>
        </p:nvSpPr>
        <p:spPr>
          <a:xfrm>
            <a:off x="602901" y="1165608"/>
            <a:ext cx="1095941" cy="369332"/>
          </a:xfrm>
          <a:prstGeom prst="rect">
            <a:avLst/>
          </a:prstGeom>
          <a:solidFill>
            <a:schemeClr val="accent4">
              <a:lumMod val="20000"/>
              <a:lumOff val="80000"/>
            </a:schemeClr>
          </a:solidFill>
          <a:ln w="38100">
            <a:solidFill>
              <a:schemeClr val="accent1"/>
            </a:solidFill>
          </a:ln>
        </p:spPr>
        <p:txBody>
          <a:bodyPr wrap="none" rtlCol="0">
            <a:spAutoFit/>
          </a:bodyPr>
          <a:lstStyle/>
          <a:p>
            <a:r>
              <a:rPr lang="it-IT" b="1" dirty="0">
                <a:solidFill>
                  <a:srgbClr val="0070C0"/>
                </a:solidFill>
              </a:rPr>
              <a:t>Promoter</a:t>
            </a:r>
          </a:p>
        </p:txBody>
      </p:sp>
      <p:sp>
        <p:nvSpPr>
          <p:cNvPr id="7" name="Freccia giù 6">
            <a:extLst>
              <a:ext uri="{FF2B5EF4-FFF2-40B4-BE49-F238E27FC236}">
                <a16:creationId xmlns:a16="http://schemas.microsoft.com/office/drawing/2014/main" id="{294EB8BB-5CF4-A2F9-4360-9DC0D0DAD1B4}"/>
              </a:ext>
            </a:extLst>
          </p:cNvPr>
          <p:cNvSpPr/>
          <p:nvPr/>
        </p:nvSpPr>
        <p:spPr>
          <a:xfrm>
            <a:off x="986016" y="1713719"/>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F2B024FF-CDF9-7820-134D-FFA03C63C2EB}"/>
              </a:ext>
            </a:extLst>
          </p:cNvPr>
          <p:cNvSpPr txBox="1"/>
          <p:nvPr/>
        </p:nvSpPr>
        <p:spPr>
          <a:xfrm>
            <a:off x="548958" y="2216893"/>
            <a:ext cx="1077731" cy="738664"/>
          </a:xfrm>
          <a:prstGeom prst="rect">
            <a:avLst/>
          </a:prstGeom>
          <a:solidFill>
            <a:schemeClr val="accent4">
              <a:lumMod val="20000"/>
              <a:lumOff val="80000"/>
            </a:schemeClr>
          </a:solidFill>
          <a:ln w="38100">
            <a:solidFill>
              <a:schemeClr val="accent1"/>
            </a:solidFill>
          </a:ln>
        </p:spPr>
        <p:txBody>
          <a:bodyPr wrap="square" rtlCol="0">
            <a:spAutoFit/>
          </a:bodyPr>
          <a:lstStyle/>
          <a:p>
            <a:pPr algn="ctr"/>
            <a:r>
              <a:rPr lang="it-IT" sz="1400" b="1" dirty="0">
                <a:solidFill>
                  <a:schemeClr val="accent1"/>
                </a:solidFill>
              </a:rPr>
              <a:t>Studio di fattibilità ex-ante</a:t>
            </a:r>
          </a:p>
        </p:txBody>
      </p:sp>
      <p:sp>
        <p:nvSpPr>
          <p:cNvPr id="11" name="Freccia giù 10">
            <a:extLst>
              <a:ext uri="{FF2B5EF4-FFF2-40B4-BE49-F238E27FC236}">
                <a16:creationId xmlns:a16="http://schemas.microsoft.com/office/drawing/2014/main" id="{EB176B39-A5D7-7D8D-A157-8D58E22AB449}"/>
              </a:ext>
            </a:extLst>
          </p:cNvPr>
          <p:cNvSpPr/>
          <p:nvPr/>
        </p:nvSpPr>
        <p:spPr>
          <a:xfrm rot="16200000">
            <a:off x="1833047" y="1204145"/>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giù 13">
            <a:extLst>
              <a:ext uri="{FF2B5EF4-FFF2-40B4-BE49-F238E27FC236}">
                <a16:creationId xmlns:a16="http://schemas.microsoft.com/office/drawing/2014/main" id="{D4B49876-7EFE-588C-B063-FB986DB81FAE}"/>
              </a:ext>
            </a:extLst>
          </p:cNvPr>
          <p:cNvSpPr/>
          <p:nvPr/>
        </p:nvSpPr>
        <p:spPr>
          <a:xfrm rot="16200000">
            <a:off x="1833048" y="2455596"/>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B6CF61A9-8E77-B521-B673-3752E9058BD2}"/>
              </a:ext>
            </a:extLst>
          </p:cNvPr>
          <p:cNvSpPr txBox="1"/>
          <p:nvPr/>
        </p:nvSpPr>
        <p:spPr>
          <a:xfrm>
            <a:off x="2372561" y="1159643"/>
            <a:ext cx="2712198" cy="584775"/>
          </a:xfrm>
          <a:prstGeom prst="rect">
            <a:avLst/>
          </a:prstGeom>
          <a:noFill/>
        </p:spPr>
        <p:txBody>
          <a:bodyPr wrap="square">
            <a:spAutoFit/>
          </a:bodyPr>
          <a:lstStyle/>
          <a:p>
            <a:pPr algn="just"/>
            <a:r>
              <a:rPr lang="it-IT" sz="1600" dirty="0">
                <a:solidFill>
                  <a:schemeClr val="accent1"/>
                </a:solidFill>
                <a:latin typeface="Palatino Linotype" panose="02040502050505030304" pitchFamily="18" charset="0"/>
              </a:rPr>
              <a:t>Insieme dei Soci (</a:t>
            </a:r>
            <a:r>
              <a:rPr lang="it-IT" sz="1600" i="1" dirty="0">
                <a:effectLst/>
                <a:latin typeface="Palatino Linotype" panose="02040502050505030304" pitchFamily="18" charset="0"/>
              </a:rPr>
              <a:t>consumer</a:t>
            </a:r>
            <a:r>
              <a:rPr lang="it-IT" sz="1600" i="1" dirty="0">
                <a:latin typeface="Palatino Linotype" panose="02040502050505030304" pitchFamily="18" charset="0"/>
              </a:rPr>
              <a:t> e </a:t>
            </a:r>
            <a:r>
              <a:rPr lang="it-IT" sz="1600" i="1" dirty="0" err="1">
                <a:effectLst/>
                <a:latin typeface="Palatino Linotype" panose="02040502050505030304" pitchFamily="18" charset="0"/>
              </a:rPr>
              <a:t>prosumer</a:t>
            </a:r>
            <a:r>
              <a:rPr lang="it-IT" sz="1600" i="1" dirty="0">
                <a:effectLst/>
                <a:latin typeface="Palatino Linotype" panose="02040502050505030304" pitchFamily="18" charset="0"/>
              </a:rPr>
              <a:t>)</a:t>
            </a:r>
            <a:endParaRPr lang="it-IT" sz="1600" dirty="0"/>
          </a:p>
        </p:txBody>
      </p:sp>
      <p:sp>
        <p:nvSpPr>
          <p:cNvPr id="20" name="Freccia giù 19">
            <a:extLst>
              <a:ext uri="{FF2B5EF4-FFF2-40B4-BE49-F238E27FC236}">
                <a16:creationId xmlns:a16="http://schemas.microsoft.com/office/drawing/2014/main" id="{8131BEF3-7E40-ADA3-51A4-97F61038A0E3}"/>
              </a:ext>
            </a:extLst>
          </p:cNvPr>
          <p:cNvSpPr/>
          <p:nvPr/>
        </p:nvSpPr>
        <p:spPr>
          <a:xfrm rot="16200000">
            <a:off x="5307405" y="1204144"/>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6F3D3869-E660-B89E-6F47-5F1672F0DF7D}"/>
              </a:ext>
            </a:extLst>
          </p:cNvPr>
          <p:cNvSpPr txBox="1"/>
          <p:nvPr/>
        </p:nvSpPr>
        <p:spPr>
          <a:xfrm>
            <a:off x="2372561" y="2265656"/>
            <a:ext cx="2712198" cy="646331"/>
          </a:xfrm>
          <a:prstGeom prst="rect">
            <a:avLst/>
          </a:prstGeom>
          <a:solidFill>
            <a:schemeClr val="accent4">
              <a:lumMod val="20000"/>
              <a:lumOff val="80000"/>
            </a:schemeClr>
          </a:solidFill>
          <a:ln w="38100">
            <a:solidFill>
              <a:schemeClr val="accent1"/>
            </a:solidFill>
          </a:ln>
        </p:spPr>
        <p:txBody>
          <a:bodyPr wrap="square" rtlCol="0">
            <a:spAutoFit/>
          </a:bodyPr>
          <a:lstStyle/>
          <a:p>
            <a:pPr algn="ctr"/>
            <a:r>
              <a:rPr lang="it-IT" b="1" dirty="0">
                <a:solidFill>
                  <a:schemeClr val="accent1"/>
                </a:solidFill>
              </a:rPr>
              <a:t>Master Plan </a:t>
            </a:r>
          </a:p>
          <a:p>
            <a:pPr algn="ctr"/>
            <a:r>
              <a:rPr lang="it-IT" b="1" dirty="0">
                <a:solidFill>
                  <a:schemeClr val="accent1"/>
                </a:solidFill>
              </a:rPr>
              <a:t>Costitutivo e Operativo</a:t>
            </a:r>
          </a:p>
        </p:txBody>
      </p:sp>
      <p:sp>
        <p:nvSpPr>
          <p:cNvPr id="35" name="CasellaDiTesto 34">
            <a:extLst>
              <a:ext uri="{FF2B5EF4-FFF2-40B4-BE49-F238E27FC236}">
                <a16:creationId xmlns:a16="http://schemas.microsoft.com/office/drawing/2014/main" id="{AF7558CF-83A4-300E-AA37-4CA5E5673FF5}"/>
              </a:ext>
            </a:extLst>
          </p:cNvPr>
          <p:cNvSpPr txBox="1"/>
          <p:nvPr/>
        </p:nvSpPr>
        <p:spPr>
          <a:xfrm>
            <a:off x="5686038" y="2676646"/>
            <a:ext cx="6239938" cy="307777"/>
          </a:xfrm>
          <a:prstGeom prst="rect">
            <a:avLst/>
          </a:prstGeom>
          <a:noFill/>
        </p:spPr>
        <p:txBody>
          <a:bodyPr wrap="square">
            <a:spAutoFit/>
          </a:bodyPr>
          <a:lstStyle/>
          <a:p>
            <a:pPr algn="just"/>
            <a:r>
              <a:rPr lang="it-IT" sz="1400" b="1" dirty="0">
                <a:solidFill>
                  <a:schemeClr val="accent1"/>
                </a:solidFill>
                <a:effectLst/>
                <a:latin typeface="Palatino Linotype" panose="02040502050505030304" pitchFamily="18" charset="0"/>
              </a:rPr>
              <a:t>Calibratura</a:t>
            </a:r>
            <a:r>
              <a:rPr lang="it-IT" sz="1400" dirty="0">
                <a:solidFill>
                  <a:schemeClr val="accent1"/>
                </a:solidFill>
                <a:latin typeface="Palatino Linotype" panose="02040502050505030304" pitchFamily="18" charset="0"/>
              </a:rPr>
              <a:t> </a:t>
            </a:r>
            <a:r>
              <a:rPr lang="it-IT" sz="1400" b="1" dirty="0">
                <a:solidFill>
                  <a:schemeClr val="accent1">
                    <a:lumMod val="75000"/>
                  </a:schemeClr>
                </a:solidFill>
                <a:effectLst/>
                <a:latin typeface="Palatino Linotype" panose="02040502050505030304" pitchFamily="18" charset="0"/>
              </a:rPr>
              <a:t>dell’impiantistica </a:t>
            </a:r>
            <a:r>
              <a:rPr lang="it-IT" sz="1400" dirty="0">
                <a:effectLst/>
                <a:latin typeface="Palatino Linotype" panose="02040502050505030304" pitchFamily="18" charset="0"/>
              </a:rPr>
              <a:t>delle CER rispetto ai Consumi stimati.</a:t>
            </a:r>
          </a:p>
        </p:txBody>
      </p:sp>
      <p:sp>
        <p:nvSpPr>
          <p:cNvPr id="36" name="Freccia giù 35">
            <a:extLst>
              <a:ext uri="{FF2B5EF4-FFF2-40B4-BE49-F238E27FC236}">
                <a16:creationId xmlns:a16="http://schemas.microsoft.com/office/drawing/2014/main" id="{9F191311-1D21-DF0B-78BF-539B2222CD2A}"/>
              </a:ext>
            </a:extLst>
          </p:cNvPr>
          <p:cNvSpPr/>
          <p:nvPr/>
        </p:nvSpPr>
        <p:spPr>
          <a:xfrm rot="16200000">
            <a:off x="5307404" y="2455596"/>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E161391E-6D0D-CFFB-4C4E-25C6E5353269}"/>
              </a:ext>
            </a:extLst>
          </p:cNvPr>
          <p:cNvSpPr txBox="1"/>
          <p:nvPr/>
        </p:nvSpPr>
        <p:spPr>
          <a:xfrm>
            <a:off x="5686038" y="1088664"/>
            <a:ext cx="6160576" cy="523220"/>
          </a:xfrm>
          <a:prstGeom prst="rect">
            <a:avLst/>
          </a:prstGeom>
          <a:noFill/>
        </p:spPr>
        <p:txBody>
          <a:bodyPr wrap="square">
            <a:spAutoFit/>
          </a:bodyPr>
          <a:lstStyle/>
          <a:p>
            <a:r>
              <a:rPr lang="it-IT" sz="1400" b="1" dirty="0">
                <a:latin typeface="Palatino Linotype" panose="02040502050505030304" pitchFamily="18" charset="0"/>
              </a:rPr>
              <a:t>A</a:t>
            </a:r>
            <a:r>
              <a:rPr lang="it-IT" sz="1400" b="1" dirty="0">
                <a:effectLst/>
                <a:latin typeface="Palatino Linotype" panose="02040502050505030304" pitchFamily="18" charset="0"/>
              </a:rPr>
              <a:t>pprovano la Bozza di </a:t>
            </a:r>
            <a:r>
              <a:rPr lang="it-IT" sz="1400" b="1" dirty="0">
                <a:latin typeface="Palatino Linotype" panose="02040502050505030304" pitchFamily="18" charset="0"/>
              </a:rPr>
              <a:t>S</a:t>
            </a:r>
            <a:r>
              <a:rPr lang="it-IT" sz="1400" b="1" dirty="0">
                <a:effectLst/>
                <a:latin typeface="Palatino Linotype" panose="02040502050505030304" pitchFamily="18" charset="0"/>
              </a:rPr>
              <a:t>tatuto </a:t>
            </a:r>
            <a:r>
              <a:rPr lang="it-IT" sz="1400" dirty="0">
                <a:effectLst/>
                <a:latin typeface="Palatino Linotype" panose="02040502050505030304" pitchFamily="18" charset="0"/>
              </a:rPr>
              <a:t>e di </a:t>
            </a:r>
            <a:r>
              <a:rPr lang="it-IT" sz="1400" b="1" dirty="0">
                <a:effectLst/>
                <a:latin typeface="Palatino Linotype" panose="02040502050505030304" pitchFamily="18" charset="0"/>
              </a:rPr>
              <a:t>Regolamento</a:t>
            </a:r>
            <a:r>
              <a:rPr lang="it-IT" sz="1400" dirty="0">
                <a:effectLst/>
                <a:latin typeface="Palatino Linotype" panose="02040502050505030304" pitchFamily="18" charset="0"/>
              </a:rPr>
              <a:t>, recante le </a:t>
            </a:r>
            <a:r>
              <a:rPr lang="it-IT" sz="1400" b="1" dirty="0">
                <a:effectLst/>
                <a:latin typeface="Palatino Linotype" panose="02040502050505030304" pitchFamily="18" charset="0"/>
              </a:rPr>
              <a:t>regole di riparto</a:t>
            </a:r>
            <a:r>
              <a:rPr lang="it-IT" sz="1400" dirty="0">
                <a:effectLst/>
                <a:latin typeface="Palatino Linotype" panose="02040502050505030304" pitchFamily="18" charset="0"/>
              </a:rPr>
              <a:t>, per la ripartizione tra i membri dei benefici derivanti dagli incentivi</a:t>
            </a:r>
            <a:endParaRPr lang="it-IT" sz="1400" dirty="0">
              <a:latin typeface="Palatino Linotype" panose="02040502050505030304" pitchFamily="18" charset="0"/>
            </a:endParaRPr>
          </a:p>
        </p:txBody>
      </p:sp>
      <p:sp>
        <p:nvSpPr>
          <p:cNvPr id="39" name="Freccia giù 38">
            <a:extLst>
              <a:ext uri="{FF2B5EF4-FFF2-40B4-BE49-F238E27FC236}">
                <a16:creationId xmlns:a16="http://schemas.microsoft.com/office/drawing/2014/main" id="{BD01AFCB-9AEA-AE1F-5EC6-0CCBB4768956}"/>
              </a:ext>
            </a:extLst>
          </p:cNvPr>
          <p:cNvSpPr/>
          <p:nvPr/>
        </p:nvSpPr>
        <p:spPr>
          <a:xfrm>
            <a:off x="3572910" y="3068006"/>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a:extLst>
              <a:ext uri="{FF2B5EF4-FFF2-40B4-BE49-F238E27FC236}">
                <a16:creationId xmlns:a16="http://schemas.microsoft.com/office/drawing/2014/main" id="{A90605C4-4E95-AFAD-CEB9-B2D8F5EC799B}"/>
              </a:ext>
            </a:extLst>
          </p:cNvPr>
          <p:cNvSpPr txBox="1"/>
          <p:nvPr/>
        </p:nvSpPr>
        <p:spPr>
          <a:xfrm>
            <a:off x="2417523" y="3743303"/>
            <a:ext cx="2652737" cy="738664"/>
          </a:xfrm>
          <a:prstGeom prst="rect">
            <a:avLst/>
          </a:prstGeom>
          <a:noFill/>
          <a:ln w="38100">
            <a:solidFill>
              <a:schemeClr val="accent1"/>
            </a:solidFill>
          </a:ln>
        </p:spPr>
        <p:txBody>
          <a:bodyPr wrap="square" rtlCol="0">
            <a:spAutoFit/>
          </a:bodyPr>
          <a:lstStyle/>
          <a:p>
            <a:pPr algn="ctr"/>
            <a:r>
              <a:rPr lang="it-IT" sz="1400" b="1" dirty="0">
                <a:solidFill>
                  <a:srgbClr val="FF0000"/>
                </a:solidFill>
                <a:latin typeface="Palatino Linotype" panose="02040502050505030304" pitchFamily="18" charset="0"/>
              </a:rPr>
              <a:t>Atti deliberativi della Partecipazione da parte dei Soci che aderiscono alla CER</a:t>
            </a:r>
          </a:p>
        </p:txBody>
      </p:sp>
      <p:sp>
        <p:nvSpPr>
          <p:cNvPr id="41" name="Freccia giù 40">
            <a:extLst>
              <a:ext uri="{FF2B5EF4-FFF2-40B4-BE49-F238E27FC236}">
                <a16:creationId xmlns:a16="http://schemas.microsoft.com/office/drawing/2014/main" id="{11DEF2BB-CB39-AACB-21B0-261770A78FD3}"/>
              </a:ext>
            </a:extLst>
          </p:cNvPr>
          <p:cNvSpPr/>
          <p:nvPr/>
        </p:nvSpPr>
        <p:spPr>
          <a:xfrm rot="16200000">
            <a:off x="5307405" y="3707047"/>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a:extLst>
              <a:ext uri="{FF2B5EF4-FFF2-40B4-BE49-F238E27FC236}">
                <a16:creationId xmlns:a16="http://schemas.microsoft.com/office/drawing/2014/main" id="{53B04983-ECF9-FDE1-1E51-C676AE6FEDA6}"/>
              </a:ext>
            </a:extLst>
          </p:cNvPr>
          <p:cNvSpPr txBox="1"/>
          <p:nvPr/>
        </p:nvSpPr>
        <p:spPr>
          <a:xfrm>
            <a:off x="5856049" y="3654724"/>
            <a:ext cx="6160576" cy="2031325"/>
          </a:xfrm>
          <a:prstGeom prst="rect">
            <a:avLst/>
          </a:prstGeom>
          <a:noFill/>
        </p:spPr>
        <p:txBody>
          <a:bodyPr wrap="square">
            <a:spAutoFit/>
          </a:bodyPr>
          <a:lstStyle/>
          <a:p>
            <a:r>
              <a:rPr lang="it-IT" sz="1400" b="1" dirty="0">
                <a:latin typeface="Palatino Linotype" panose="02040502050505030304" pitchFamily="18" charset="0"/>
              </a:rPr>
              <a:t>Costituzione innanzi al Notaio </a:t>
            </a:r>
            <a:r>
              <a:rPr lang="it-IT" sz="1400" dirty="0">
                <a:latin typeface="Palatino Linotype" panose="02040502050505030304" pitchFamily="18" charset="0"/>
              </a:rPr>
              <a:t>della società della CER, contemplando:</a:t>
            </a:r>
            <a:r>
              <a:rPr lang="it-IT" sz="1400" dirty="0">
                <a:effectLst/>
                <a:latin typeface="Palatino Linotype" panose="02040502050505030304" pitchFamily="18" charset="0"/>
              </a:rPr>
              <a:t> </a:t>
            </a:r>
            <a:endParaRPr lang="it-IT" sz="1400" dirty="0">
              <a:latin typeface="Palatino Linotype" panose="02040502050505030304" pitchFamily="18" charset="0"/>
            </a:endParaRPr>
          </a:p>
          <a:p>
            <a:pPr marL="400050" indent="-400050">
              <a:buFont typeface="+mj-lt"/>
              <a:buAutoNum type="romanLcPeriod"/>
            </a:pPr>
            <a:r>
              <a:rPr lang="it-IT" sz="1400" dirty="0">
                <a:latin typeface="Palatino Linotype" panose="02040502050505030304" pitchFamily="18" charset="0"/>
              </a:rPr>
              <a:t>lo </a:t>
            </a:r>
            <a:r>
              <a:rPr lang="it-IT" sz="1400" b="1" dirty="0">
                <a:solidFill>
                  <a:schemeClr val="accent1"/>
                </a:solidFill>
                <a:latin typeface="Palatino Linotype" panose="02040502050505030304" pitchFamily="18" charset="0"/>
              </a:rPr>
              <a:t>S</a:t>
            </a:r>
            <a:r>
              <a:rPr lang="it-IT" sz="1400" b="1" dirty="0">
                <a:solidFill>
                  <a:schemeClr val="accent1"/>
                </a:solidFill>
                <a:effectLst/>
                <a:latin typeface="Palatino Linotype" panose="02040502050505030304" pitchFamily="18" charset="0"/>
              </a:rPr>
              <a:t>tatuto;</a:t>
            </a:r>
            <a:endParaRPr lang="it-IT" sz="1400" dirty="0">
              <a:effectLst/>
              <a:latin typeface="Palatino Linotype" panose="02040502050505030304" pitchFamily="18" charset="0"/>
            </a:endParaRPr>
          </a:p>
          <a:p>
            <a:pPr marL="400050" indent="-400050">
              <a:buFont typeface="+mj-lt"/>
              <a:buAutoNum type="romanLcPeriod"/>
            </a:pPr>
            <a:r>
              <a:rPr lang="it-IT" sz="1400" dirty="0">
                <a:latin typeface="Palatino Linotype" panose="02040502050505030304" pitchFamily="18" charset="0"/>
              </a:rPr>
              <a:t>il </a:t>
            </a:r>
            <a:r>
              <a:rPr lang="it-IT" sz="1400" dirty="0">
                <a:effectLst/>
                <a:latin typeface="Palatino Linotype" panose="02040502050505030304" pitchFamily="18" charset="0"/>
              </a:rPr>
              <a:t>Regolamento, recante le </a:t>
            </a:r>
            <a:r>
              <a:rPr lang="it-IT" sz="1400" b="1" dirty="0">
                <a:solidFill>
                  <a:schemeClr val="accent1"/>
                </a:solidFill>
                <a:latin typeface="Palatino Linotype" panose="02040502050505030304" pitchFamily="18" charset="0"/>
              </a:rPr>
              <a:t>R</a:t>
            </a:r>
            <a:r>
              <a:rPr lang="it-IT" sz="1400" b="1" dirty="0">
                <a:solidFill>
                  <a:schemeClr val="accent1"/>
                </a:solidFill>
                <a:effectLst/>
                <a:latin typeface="Palatino Linotype" panose="02040502050505030304" pitchFamily="18" charset="0"/>
              </a:rPr>
              <a:t>egole di Riparto </a:t>
            </a:r>
            <a:r>
              <a:rPr lang="it-IT" sz="1400" dirty="0">
                <a:effectLst/>
                <a:latin typeface="Palatino Linotype" panose="02040502050505030304" pitchFamily="18" charset="0"/>
              </a:rPr>
              <a:t>dei benefici derivanti dagli incentivi;</a:t>
            </a:r>
          </a:p>
          <a:p>
            <a:pPr marL="400050" indent="-400050">
              <a:buFont typeface="+mj-lt"/>
              <a:buAutoNum type="romanLcPeriod"/>
            </a:pPr>
            <a:r>
              <a:rPr lang="it-IT" sz="1400" dirty="0">
                <a:latin typeface="Palatino Linotype" panose="02040502050505030304" pitchFamily="18" charset="0"/>
              </a:rPr>
              <a:t>la nomina del Rappresentante dell’insieme dei Soci costituenti la CER, ovvero del</a:t>
            </a:r>
            <a:r>
              <a:rPr lang="it-IT" sz="1400" dirty="0">
                <a:effectLst/>
                <a:latin typeface="Palatino Linotype" panose="02040502050505030304" pitchFamily="18" charset="0"/>
              </a:rPr>
              <a:t> </a:t>
            </a:r>
            <a:r>
              <a:rPr lang="it-IT" sz="1400" b="1" dirty="0">
                <a:solidFill>
                  <a:schemeClr val="accent1">
                    <a:lumMod val="75000"/>
                  </a:schemeClr>
                </a:solidFill>
                <a:effectLst/>
                <a:latin typeface="Palatino Linotype" panose="02040502050505030304" pitchFamily="18" charset="0"/>
              </a:rPr>
              <a:t>Soggetto Referente </a:t>
            </a:r>
            <a:r>
              <a:rPr lang="it-IT" sz="1400" dirty="0">
                <a:effectLst/>
                <a:latin typeface="Palatino Linotype" panose="02040502050505030304" pitchFamily="18" charset="0"/>
              </a:rPr>
              <a:t>(SR);</a:t>
            </a:r>
          </a:p>
          <a:p>
            <a:pPr marL="400050" indent="-400050">
              <a:buFont typeface="+mj-lt"/>
              <a:buAutoNum type="romanLcPeriod"/>
            </a:pPr>
            <a:r>
              <a:rPr lang="it-IT" sz="1400" dirty="0">
                <a:effectLst/>
                <a:latin typeface="Palatino Linotype" panose="02040502050505030304" pitchFamily="18" charset="0"/>
              </a:rPr>
              <a:t>formulazione della </a:t>
            </a:r>
            <a:r>
              <a:rPr lang="it-IT" sz="1400" b="1" dirty="0">
                <a:solidFill>
                  <a:schemeClr val="accent1">
                    <a:lumMod val="75000"/>
                  </a:schemeClr>
                </a:solidFill>
                <a:effectLst/>
                <a:latin typeface="Palatino Linotype" panose="02040502050505030304" pitchFamily="18" charset="0"/>
              </a:rPr>
              <a:t>richiesta</a:t>
            </a:r>
            <a:r>
              <a:rPr lang="it-IT" sz="1400" dirty="0">
                <a:effectLst/>
                <a:latin typeface="Palatino Linotype" panose="02040502050505030304" pitchFamily="18" charset="0"/>
              </a:rPr>
              <a:t> di accesso al servizio di valorizzazione e incentivazione dell’energia condivisa del </a:t>
            </a:r>
            <a:r>
              <a:rPr lang="it-IT" sz="1400" b="1" dirty="0">
                <a:solidFill>
                  <a:schemeClr val="accent1">
                    <a:lumMod val="75000"/>
                  </a:schemeClr>
                </a:solidFill>
                <a:effectLst/>
                <a:latin typeface="Palatino Linotype" panose="02040502050505030304" pitchFamily="18" charset="0"/>
              </a:rPr>
              <a:t>GSE</a:t>
            </a:r>
            <a:r>
              <a:rPr lang="it-IT" sz="1400" dirty="0">
                <a:effectLst/>
                <a:latin typeface="Palatino Linotype" panose="02040502050505030304" pitchFamily="18" charset="0"/>
              </a:rPr>
              <a:t>, secondo le modalità descritte nelle Regole Tecniche del GSE</a:t>
            </a:r>
            <a:endParaRPr lang="it-IT" sz="1400" dirty="0">
              <a:latin typeface="Palatino Linotype" panose="02040502050505030304" pitchFamily="18" charset="0"/>
            </a:endParaRPr>
          </a:p>
        </p:txBody>
      </p:sp>
      <p:sp>
        <p:nvSpPr>
          <p:cNvPr id="43" name="Freccia giù 42">
            <a:extLst>
              <a:ext uri="{FF2B5EF4-FFF2-40B4-BE49-F238E27FC236}">
                <a16:creationId xmlns:a16="http://schemas.microsoft.com/office/drawing/2014/main" id="{EE7B3408-0946-160B-0CB8-81132E55A339}"/>
              </a:ext>
            </a:extLst>
          </p:cNvPr>
          <p:cNvSpPr/>
          <p:nvPr/>
        </p:nvSpPr>
        <p:spPr>
          <a:xfrm>
            <a:off x="986015" y="3237705"/>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a:extLst>
              <a:ext uri="{FF2B5EF4-FFF2-40B4-BE49-F238E27FC236}">
                <a16:creationId xmlns:a16="http://schemas.microsoft.com/office/drawing/2014/main" id="{CA6BA7BD-CDF8-AE1F-245F-77708777C0A7}"/>
              </a:ext>
            </a:extLst>
          </p:cNvPr>
          <p:cNvSpPr txBox="1"/>
          <p:nvPr/>
        </p:nvSpPr>
        <p:spPr>
          <a:xfrm>
            <a:off x="77493" y="3562391"/>
            <a:ext cx="2295068" cy="1954381"/>
          </a:xfrm>
          <a:prstGeom prst="rect">
            <a:avLst/>
          </a:prstGeom>
          <a:noFill/>
        </p:spPr>
        <p:txBody>
          <a:bodyPr wrap="square" rtlCol="0">
            <a:spAutoFit/>
          </a:bodyPr>
          <a:lstStyle/>
          <a:p>
            <a:r>
              <a:rPr lang="it-IT" sz="1100" i="1" dirty="0">
                <a:latin typeface="Palatino Linotype" panose="02040502050505030304" pitchFamily="18" charset="0"/>
              </a:rPr>
              <a:t>Per gli </a:t>
            </a:r>
            <a:r>
              <a:rPr lang="it-IT" sz="1100" b="1" i="1" dirty="0">
                <a:solidFill>
                  <a:schemeClr val="accent1">
                    <a:lumMod val="75000"/>
                  </a:schemeClr>
                </a:solidFill>
                <a:latin typeface="Palatino Linotype" panose="02040502050505030304" pitchFamily="18" charset="0"/>
              </a:rPr>
              <a:t>Enti Pubblici Locali </a:t>
            </a:r>
            <a:r>
              <a:rPr lang="it-IT" sz="1100" i="1" dirty="0">
                <a:latin typeface="Palatino Linotype" panose="02040502050505030304" pitchFamily="18" charset="0"/>
              </a:rPr>
              <a:t>(EE.LL.):</a:t>
            </a:r>
          </a:p>
          <a:p>
            <a:pPr marL="228600" indent="-228600">
              <a:buFont typeface="+mj-lt"/>
              <a:buAutoNum type="arabicPeriod"/>
            </a:pPr>
            <a:r>
              <a:rPr lang="it-IT" sz="1100" i="1" dirty="0">
                <a:latin typeface="Palatino Linotype" panose="02040502050505030304" pitchFamily="18" charset="0"/>
              </a:rPr>
              <a:t>Delibera di Indirizzo Strategico;</a:t>
            </a:r>
          </a:p>
          <a:p>
            <a:pPr marL="228600" indent="-228600">
              <a:buFont typeface="+mj-lt"/>
              <a:buAutoNum type="arabicPeriod"/>
            </a:pPr>
            <a:r>
              <a:rPr lang="it-IT" sz="1100" i="1" dirty="0">
                <a:latin typeface="Palatino Linotype" panose="02040502050505030304" pitchFamily="18" charset="0"/>
              </a:rPr>
              <a:t>Approvazione dello Statuto e delle Regole di Riparto;</a:t>
            </a:r>
          </a:p>
          <a:p>
            <a:pPr marL="228600" indent="-228600">
              <a:buFont typeface="+mj-lt"/>
              <a:buAutoNum type="arabicPeriod"/>
            </a:pPr>
            <a:r>
              <a:rPr lang="it-IT" sz="1100" i="1" dirty="0">
                <a:latin typeface="Palatino Linotype" panose="02040502050505030304" pitchFamily="18" charset="0"/>
              </a:rPr>
              <a:t>Indicazioni di nomina del referente in Consiglio d’Amministrazione della CER;</a:t>
            </a:r>
          </a:p>
          <a:p>
            <a:pPr marL="228600" indent="-228600">
              <a:buFont typeface="+mj-lt"/>
              <a:buAutoNum type="arabicPeriod"/>
            </a:pPr>
            <a:r>
              <a:rPr lang="it-IT" sz="1100" i="1" dirty="0">
                <a:latin typeface="Palatino Linotype" panose="02040502050505030304" pitchFamily="18" charset="0"/>
              </a:rPr>
              <a:t>Conferimento del diritto all’uso di eventuali aree o cespiti funzionali.</a:t>
            </a:r>
          </a:p>
        </p:txBody>
      </p:sp>
      <p:sp>
        <p:nvSpPr>
          <p:cNvPr id="45" name="CasellaDiTesto 44">
            <a:extLst>
              <a:ext uri="{FF2B5EF4-FFF2-40B4-BE49-F238E27FC236}">
                <a16:creationId xmlns:a16="http://schemas.microsoft.com/office/drawing/2014/main" id="{4D94555C-A4F1-D124-6D50-3D91620D9B78}"/>
              </a:ext>
            </a:extLst>
          </p:cNvPr>
          <p:cNvSpPr txBox="1"/>
          <p:nvPr/>
        </p:nvSpPr>
        <p:spPr>
          <a:xfrm>
            <a:off x="5686038" y="2298564"/>
            <a:ext cx="6160576" cy="307777"/>
          </a:xfrm>
          <a:prstGeom prst="rect">
            <a:avLst/>
          </a:prstGeom>
          <a:noFill/>
        </p:spPr>
        <p:txBody>
          <a:bodyPr wrap="square">
            <a:spAutoFit/>
          </a:bodyPr>
          <a:lstStyle/>
          <a:p>
            <a:pPr algn="just"/>
            <a:r>
              <a:rPr lang="it-IT" sz="1400" b="1" dirty="0">
                <a:solidFill>
                  <a:srgbClr val="0070C0"/>
                </a:solidFill>
                <a:latin typeface="Palatino Linotype" panose="02040502050505030304" pitchFamily="18" charset="0"/>
              </a:rPr>
              <a:t>Definizione «</a:t>
            </a:r>
            <a:r>
              <a:rPr lang="it-IT" sz="1400" b="1" dirty="0">
                <a:solidFill>
                  <a:srgbClr val="0070C0"/>
                </a:solidFill>
                <a:effectLst/>
                <a:latin typeface="Palatino Linotype" panose="02040502050505030304" pitchFamily="18" charset="0"/>
              </a:rPr>
              <a:t>area idonea» </a:t>
            </a:r>
            <a:r>
              <a:rPr lang="it-IT" sz="1400" dirty="0">
                <a:effectLst/>
                <a:latin typeface="Palatino Linotype" panose="02040502050505030304" pitchFamily="18" charset="0"/>
              </a:rPr>
              <a:t>su cui avviare la progettazione dell’intervento</a:t>
            </a:r>
            <a:endParaRPr lang="it-IT" sz="1400" dirty="0"/>
          </a:p>
        </p:txBody>
      </p:sp>
      <p:sp>
        <p:nvSpPr>
          <p:cNvPr id="8" name="CasellaDiTesto 7">
            <a:extLst>
              <a:ext uri="{FF2B5EF4-FFF2-40B4-BE49-F238E27FC236}">
                <a16:creationId xmlns:a16="http://schemas.microsoft.com/office/drawing/2014/main" id="{73AA690B-7677-5894-62A9-4D41165032F5}"/>
              </a:ext>
            </a:extLst>
          </p:cNvPr>
          <p:cNvSpPr txBox="1"/>
          <p:nvPr/>
        </p:nvSpPr>
        <p:spPr>
          <a:xfrm>
            <a:off x="2999462" y="3307706"/>
            <a:ext cx="1631196" cy="347018"/>
          </a:xfrm>
          <a:prstGeom prst="rect">
            <a:avLst/>
          </a:prstGeom>
          <a:noFill/>
        </p:spPr>
        <p:txBody>
          <a:bodyPr wrap="square">
            <a:spAutoFit/>
          </a:bodyPr>
          <a:lstStyle/>
          <a:p>
            <a:pPr algn="ctr">
              <a:lnSpc>
                <a:spcPct val="90000"/>
              </a:lnSpc>
              <a:spcAft>
                <a:spcPts val="600"/>
              </a:spcAft>
            </a:pPr>
            <a:r>
              <a:rPr lang="en-US" sz="1800" b="1" dirty="0" err="1">
                <a:solidFill>
                  <a:srgbClr val="FF0000"/>
                </a:solidFill>
                <a:effectLst/>
                <a:latin typeface="Copperplate" panose="02000504000000020004" pitchFamily="2" charset="77"/>
              </a:rPr>
              <a:t>terzo</a:t>
            </a:r>
            <a:r>
              <a:rPr lang="en-US" sz="1800" b="1" dirty="0">
                <a:solidFill>
                  <a:srgbClr val="FF0000"/>
                </a:solidFill>
                <a:effectLst/>
                <a:latin typeface="Copperplate" panose="02000504000000020004" pitchFamily="2" charset="77"/>
              </a:rPr>
              <a:t> </a:t>
            </a:r>
            <a:r>
              <a:rPr lang="en-US" sz="1800" b="1" dirty="0" err="1">
                <a:solidFill>
                  <a:srgbClr val="FF0000"/>
                </a:solidFill>
                <a:effectLst/>
                <a:latin typeface="Copperplate" panose="02000504000000020004" pitchFamily="2" charset="77"/>
              </a:rPr>
              <a:t>passo</a:t>
            </a:r>
            <a:endParaRPr lang="en-US" sz="1800" b="1" dirty="0">
              <a:solidFill>
                <a:srgbClr val="FF0000"/>
              </a:solidFill>
              <a:effectLst/>
              <a:latin typeface="Copperplate" panose="02000504000000020004" pitchFamily="2" charset="77"/>
            </a:endParaRPr>
          </a:p>
        </p:txBody>
      </p:sp>
      <p:sp>
        <p:nvSpPr>
          <p:cNvPr id="12" name="CasellaDiTesto 11">
            <a:extLst>
              <a:ext uri="{FF2B5EF4-FFF2-40B4-BE49-F238E27FC236}">
                <a16:creationId xmlns:a16="http://schemas.microsoft.com/office/drawing/2014/main" id="{280136AA-7F59-EFC0-0926-D550396B7363}"/>
              </a:ext>
            </a:extLst>
          </p:cNvPr>
          <p:cNvSpPr txBox="1"/>
          <p:nvPr/>
        </p:nvSpPr>
        <p:spPr>
          <a:xfrm>
            <a:off x="2399573" y="4578920"/>
            <a:ext cx="2658172" cy="1384995"/>
          </a:xfrm>
          <a:prstGeom prst="rect">
            <a:avLst/>
          </a:prstGeom>
          <a:noFill/>
          <a:ln w="38100">
            <a:solidFill>
              <a:srgbClr val="0070C0"/>
            </a:solidFill>
            <a:prstDash val="dash"/>
          </a:ln>
        </p:spPr>
        <p:txBody>
          <a:bodyPr wrap="square">
            <a:spAutoFit/>
          </a:bodyPr>
          <a:lstStyle/>
          <a:p>
            <a:pPr algn="just"/>
            <a:r>
              <a:rPr lang="it-IT" sz="1200" b="1" i="1" dirty="0">
                <a:solidFill>
                  <a:schemeClr val="accent1"/>
                </a:solidFill>
                <a:effectLst/>
                <a:latin typeface="Palatino Linotype" panose="02040502050505030304" pitchFamily="18" charset="0"/>
                <a:ea typeface="Calibri" panose="020F0502020204030204" pitchFamily="34" charset="0"/>
                <a:cs typeface="Times New Roman" panose="02020603050405020304" pitchFamily="18" charset="0"/>
              </a:rPr>
              <a:t>Lo Statuto e </a:t>
            </a:r>
            <a:r>
              <a:rPr lang="it-IT" sz="1200" b="1" i="1" dirty="0">
                <a:solidFill>
                  <a:schemeClr val="accent1"/>
                </a:solidFill>
                <a:latin typeface="Palatino Linotype" panose="02040502050505030304" pitchFamily="18" charset="0"/>
                <a:ea typeface="Calibri" panose="020F0502020204030204" pitchFamily="34" charset="0"/>
                <a:cs typeface="Times New Roman" panose="02020603050405020304" pitchFamily="18" charset="0"/>
              </a:rPr>
              <a:t>A</a:t>
            </a:r>
            <a:r>
              <a:rPr lang="it-IT" sz="1200" b="1" i="1" dirty="0">
                <a:solidFill>
                  <a:schemeClr val="accent1"/>
                </a:solidFill>
                <a:effectLst/>
                <a:latin typeface="Palatino Linotype" panose="02040502050505030304" pitchFamily="18" charset="0"/>
                <a:ea typeface="Calibri" panose="020F0502020204030204" pitchFamily="34" charset="0"/>
                <a:cs typeface="Times New Roman" panose="02020603050405020304" pitchFamily="18" charset="0"/>
              </a:rPr>
              <a:t>tto </a:t>
            </a:r>
            <a:r>
              <a:rPr lang="it-IT" sz="1200" b="1" i="1" dirty="0">
                <a:solidFill>
                  <a:schemeClr val="accent1"/>
                </a:solidFill>
                <a:latin typeface="Palatino Linotype" panose="02040502050505030304" pitchFamily="18" charset="0"/>
                <a:ea typeface="Calibri" panose="020F0502020204030204" pitchFamily="34" charset="0"/>
                <a:cs typeface="Times New Roman" panose="02020603050405020304" pitchFamily="18" charset="0"/>
              </a:rPr>
              <a:t>C</a:t>
            </a:r>
            <a:r>
              <a:rPr lang="it-IT" sz="1200" b="1" i="1" dirty="0">
                <a:solidFill>
                  <a:schemeClr val="accent1"/>
                </a:solidFill>
                <a:effectLst/>
                <a:latin typeface="Palatino Linotype" panose="02040502050505030304" pitchFamily="18" charset="0"/>
                <a:ea typeface="Calibri" panose="020F0502020204030204" pitchFamily="34" charset="0"/>
                <a:cs typeface="Times New Roman" panose="02020603050405020304" pitchFamily="18" charset="0"/>
              </a:rPr>
              <a:t>ostitutivo della CER devono essere deliberati dai partecipanti ed entrare in vigore ovviamente prima della richiesta al GSE di accesso al servizio di valorizzazione/incentivazione dell’energia condivisa</a:t>
            </a:r>
            <a:r>
              <a:rPr lang="it-IT" sz="1200" i="1" dirty="0">
                <a:solidFill>
                  <a:schemeClr val="accent1"/>
                </a:solidFill>
                <a:effectLst/>
                <a:latin typeface="Palatino Linotype" panose="02040502050505030304" pitchFamily="18" charset="0"/>
                <a:ea typeface="Calibri" panose="020F0502020204030204" pitchFamily="34" charset="0"/>
                <a:cs typeface="Times New Roman" panose="02020603050405020304" pitchFamily="18" charset="0"/>
              </a:rPr>
              <a:t>.</a:t>
            </a:r>
          </a:p>
        </p:txBody>
      </p:sp>
      <p:pic>
        <p:nvPicPr>
          <p:cNvPr id="3" name="Immagine 2">
            <a:extLst>
              <a:ext uri="{FF2B5EF4-FFF2-40B4-BE49-F238E27FC236}">
                <a16:creationId xmlns:a16="http://schemas.microsoft.com/office/drawing/2014/main" id="{4E9AF5A2-F598-70BC-D374-35A94C6A408F}"/>
              </a:ext>
            </a:extLst>
          </p:cNvPr>
          <p:cNvPicPr>
            <a:picLocks noChangeAspect="1"/>
          </p:cNvPicPr>
          <p:nvPr/>
        </p:nvPicPr>
        <p:blipFill>
          <a:blip r:embed="rId2"/>
          <a:stretch>
            <a:fillRect/>
          </a:stretch>
        </p:blipFill>
        <p:spPr>
          <a:xfrm>
            <a:off x="168517" y="6167176"/>
            <a:ext cx="487331" cy="547098"/>
          </a:xfrm>
          <a:prstGeom prst="rect">
            <a:avLst/>
          </a:prstGeom>
        </p:spPr>
      </p:pic>
      <p:sp>
        <p:nvSpPr>
          <p:cNvPr id="2" name="CasellaDiTesto 1">
            <a:extLst>
              <a:ext uri="{FF2B5EF4-FFF2-40B4-BE49-F238E27FC236}">
                <a16:creationId xmlns:a16="http://schemas.microsoft.com/office/drawing/2014/main" id="{EB841093-30EC-A6DD-9C5F-8800EA365648}"/>
              </a:ext>
            </a:extLst>
          </p:cNvPr>
          <p:cNvSpPr txBox="1"/>
          <p:nvPr/>
        </p:nvSpPr>
        <p:spPr>
          <a:xfrm>
            <a:off x="168517" y="220335"/>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10" name="Freccia destra 9">
            <a:extLst>
              <a:ext uri="{FF2B5EF4-FFF2-40B4-BE49-F238E27FC236}">
                <a16:creationId xmlns:a16="http://schemas.microsoft.com/office/drawing/2014/main" id="{95AE3052-E528-FBA7-A7F1-1DCEA87365C5}"/>
              </a:ext>
            </a:extLst>
          </p:cNvPr>
          <p:cNvSpPr/>
          <p:nvPr/>
        </p:nvSpPr>
        <p:spPr>
          <a:xfrm>
            <a:off x="3384276" y="135559"/>
            <a:ext cx="1548761" cy="516505"/>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06D4F28C-8007-E068-1702-5909EACEF1B8}"/>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94167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4F61225-0FF9-A576-A911-1724D96F96A3}"/>
              </a:ext>
            </a:extLst>
          </p:cNvPr>
          <p:cNvSpPr>
            <a:spLocks noGrp="1"/>
          </p:cNvSpPr>
          <p:nvPr>
            <p:ph type="sldNum" sz="quarter" idx="12"/>
          </p:nvPr>
        </p:nvSpPr>
        <p:spPr/>
        <p:txBody>
          <a:bodyPr/>
          <a:lstStyle/>
          <a:p>
            <a:fld id="{C8B92C26-1B65-2440-8B1F-41834F12A775}" type="slidenum">
              <a:rPr lang="it-IT" smtClean="0"/>
              <a:t>26</a:t>
            </a:fld>
            <a:endParaRPr lang="it-IT"/>
          </a:p>
        </p:txBody>
      </p:sp>
      <p:sp>
        <p:nvSpPr>
          <p:cNvPr id="5" name="CasellaDiTesto 4">
            <a:extLst>
              <a:ext uri="{FF2B5EF4-FFF2-40B4-BE49-F238E27FC236}">
                <a16:creationId xmlns:a16="http://schemas.microsoft.com/office/drawing/2014/main" id="{8E628D58-F613-E69F-608D-3E7083B10B82}"/>
              </a:ext>
            </a:extLst>
          </p:cNvPr>
          <p:cNvSpPr txBox="1"/>
          <p:nvPr/>
        </p:nvSpPr>
        <p:spPr>
          <a:xfrm>
            <a:off x="3849570" y="570269"/>
            <a:ext cx="5191176" cy="646331"/>
          </a:xfrm>
          <a:prstGeom prst="rect">
            <a:avLst/>
          </a:prstGeom>
          <a:noFill/>
          <a:ln>
            <a:solidFill>
              <a:schemeClr val="accent1"/>
            </a:solidFill>
          </a:ln>
        </p:spPr>
        <p:txBody>
          <a:bodyPr wrap="square">
            <a:spAutoFit/>
          </a:bodyPr>
          <a:lstStyle/>
          <a:p>
            <a:pPr algn="ctr"/>
            <a:r>
              <a:rPr lang="it-IT" dirty="0">
                <a:effectLst/>
                <a:latin typeface="Copperplate" panose="02000504000000020004" pitchFamily="2" charset="77"/>
              </a:rPr>
              <a:t>Creazione della figura giuridica «comunità energetica»</a:t>
            </a:r>
            <a:endParaRPr lang="it-IT" dirty="0">
              <a:latin typeface="Copperplate" panose="02000504000000020004" pitchFamily="2" charset="77"/>
            </a:endParaRPr>
          </a:p>
        </p:txBody>
      </p:sp>
      <p:sp>
        <p:nvSpPr>
          <p:cNvPr id="7" name="CasellaDiTesto 6">
            <a:extLst>
              <a:ext uri="{FF2B5EF4-FFF2-40B4-BE49-F238E27FC236}">
                <a16:creationId xmlns:a16="http://schemas.microsoft.com/office/drawing/2014/main" id="{8B2B81F7-2881-36D2-3D25-E2B00731C3F2}"/>
              </a:ext>
            </a:extLst>
          </p:cNvPr>
          <p:cNvSpPr txBox="1"/>
          <p:nvPr/>
        </p:nvSpPr>
        <p:spPr>
          <a:xfrm>
            <a:off x="92777" y="1656336"/>
            <a:ext cx="6160789" cy="4739759"/>
          </a:xfrm>
          <a:prstGeom prst="rect">
            <a:avLst/>
          </a:prstGeom>
          <a:noFill/>
        </p:spPr>
        <p:txBody>
          <a:bodyPr wrap="square">
            <a:spAutoFit/>
          </a:bodyPr>
          <a:lstStyle/>
          <a:p>
            <a:pPr marL="171450" indent="-171450" algn="just">
              <a:spcBef>
                <a:spcPts val="600"/>
              </a:spcBef>
              <a:spcAft>
                <a:spcPts val="600"/>
              </a:spcAft>
              <a:buFont typeface="Arial" panose="020B0604020202020204" pitchFamily="34" charset="0"/>
              <a:buChar char="•"/>
            </a:pPr>
            <a:r>
              <a:rPr lang="it-IT" sz="1200" dirty="0">
                <a:effectLst/>
                <a:latin typeface="Palatino Linotype" panose="02040502050505030304" pitchFamily="18" charset="0"/>
              </a:rPr>
              <a:t>CER =  Soggetto giuridico autonomo e controllato dagli azionisti/membri.</a:t>
            </a:r>
          </a:p>
          <a:p>
            <a:pPr marL="171450" indent="-171450" algn="just">
              <a:spcBef>
                <a:spcPts val="600"/>
              </a:spcBef>
              <a:spcAft>
                <a:spcPts val="600"/>
              </a:spcAft>
              <a:buFont typeface="Arial" panose="020B0604020202020204" pitchFamily="34" charset="0"/>
              <a:buChar char="•"/>
            </a:pPr>
            <a:r>
              <a:rPr lang="it-IT" sz="1200" dirty="0">
                <a:effectLst/>
                <a:latin typeface="Palatino Linotype" panose="02040502050505030304" pitchFamily="18" charset="0"/>
              </a:rPr>
              <a:t>Statuto </a:t>
            </a:r>
            <a:r>
              <a:rPr lang="it-IT" sz="1200" dirty="0">
                <a:latin typeface="Palatino Linotype" panose="02040502050505030304" pitchFamily="18" charset="0"/>
              </a:rPr>
              <a:t>e indirizzi d’A</a:t>
            </a:r>
            <a:r>
              <a:rPr lang="it-IT" sz="1200" dirty="0">
                <a:effectLst/>
                <a:latin typeface="Palatino Linotype" panose="02040502050505030304" pitchFamily="18" charset="0"/>
              </a:rPr>
              <a:t>tto </a:t>
            </a:r>
            <a:r>
              <a:rPr lang="it-IT" sz="1200" dirty="0">
                <a:latin typeface="Palatino Linotype" panose="02040502050505030304" pitchFamily="18" charset="0"/>
              </a:rPr>
              <a:t>C</a:t>
            </a:r>
            <a:r>
              <a:rPr lang="it-IT" sz="1200" dirty="0">
                <a:effectLst/>
                <a:latin typeface="Palatino Linotype" panose="02040502050505030304" pitchFamily="18" charset="0"/>
              </a:rPr>
              <a:t>ostituivo espressi in </a:t>
            </a:r>
            <a:r>
              <a:rPr lang="it-IT" sz="1200" dirty="0">
                <a:latin typeface="Palatino Linotype" panose="02040502050505030304" pitchFamily="18" charset="0"/>
              </a:rPr>
              <a:t>O</a:t>
            </a:r>
            <a:r>
              <a:rPr lang="it-IT" sz="1200" dirty="0">
                <a:effectLst/>
                <a:latin typeface="Palatino Linotype" panose="02040502050505030304" pitchFamily="18" charset="0"/>
              </a:rPr>
              <a:t>ggetto </a:t>
            </a:r>
            <a:r>
              <a:rPr lang="it-IT" sz="1200" dirty="0">
                <a:latin typeface="Palatino Linotype" panose="02040502050505030304" pitchFamily="18" charset="0"/>
              </a:rPr>
              <a:t>S</a:t>
            </a:r>
            <a:r>
              <a:rPr lang="it-IT" sz="1200" dirty="0">
                <a:effectLst/>
                <a:latin typeface="Palatino Linotype" panose="02040502050505030304" pitchFamily="18" charset="0"/>
              </a:rPr>
              <a:t>ociale prevalentemente orientato all’obiettivo principale consistente nella fornitura di benefìci ambientali, economici e sociali a livello di comunità dei soci o membri o alle aree locali in cui opera la comunità, evidenziandone l’orientamento alla massimizzazione dei  benefici</a:t>
            </a:r>
            <a:r>
              <a:rPr lang="it-IT" sz="1200" dirty="0">
                <a:latin typeface="Palatino Linotype" panose="02040502050505030304" pitchFamily="18" charset="0"/>
              </a:rPr>
              <a:t> </a:t>
            </a:r>
            <a:r>
              <a:rPr lang="it-IT" sz="1200" dirty="0">
                <a:effectLst/>
                <a:latin typeface="Palatino Linotype" panose="02040502050505030304" pitchFamily="18" charset="0"/>
              </a:rPr>
              <a:t>ambientali, dell’efficienza energetica sistemica, delle risultanze economiche e sociali dei soci, oltre quanto espressamente previsto per Legge.</a:t>
            </a:r>
          </a:p>
          <a:p>
            <a:pPr marL="171450" indent="-171450" algn="just">
              <a:spcBef>
                <a:spcPts val="600"/>
              </a:spcBef>
              <a:spcAft>
                <a:spcPts val="600"/>
              </a:spcAft>
              <a:buFont typeface="Arial" panose="020B0604020202020204" pitchFamily="34" charset="0"/>
              <a:buChar char="•"/>
            </a:pPr>
            <a:r>
              <a:rPr lang="it-IT" sz="1200" dirty="0">
                <a:effectLst/>
                <a:latin typeface="Palatino Linotype" panose="02040502050505030304" pitchFamily="18" charset="0"/>
              </a:rPr>
              <a:t>Partecipazione aperta e volontaria, includendovi il </a:t>
            </a:r>
            <a:r>
              <a:rPr lang="it-IT" sz="1200" dirty="0">
                <a:latin typeface="Palatino Linotype" panose="02040502050505030304" pitchFamily="18" charset="0"/>
              </a:rPr>
              <a:t>D</a:t>
            </a:r>
            <a:r>
              <a:rPr lang="it-IT" sz="1200" dirty="0">
                <a:effectLst/>
                <a:latin typeface="Palatino Linotype" panose="02040502050505030304" pitchFamily="18" charset="0"/>
              </a:rPr>
              <a:t>iritto di Ingresso per tutti coloro che possiedono i requisiti indicati dalle Norme </a:t>
            </a:r>
            <a:r>
              <a:rPr lang="it-IT" sz="1200" i="1" dirty="0">
                <a:effectLst/>
                <a:latin typeface="Palatino Linotype" panose="02040502050505030304" pitchFamily="18" charset="0"/>
              </a:rPr>
              <a:t>(persone fisiche, enti territoriali o autorità locali comprese le amministrazioni comunali, piccole e medie imprese a condizione che la loro partecipazione non costituisca l’attività commerciale o industriale principale, enti di ricerca e formazione, enti religiosi, del terzo settore, di protezione ambientale) </a:t>
            </a:r>
            <a:r>
              <a:rPr lang="it-IT" sz="1200" dirty="0">
                <a:effectLst/>
                <a:latin typeface="Palatino Linotype" panose="02040502050505030304" pitchFamily="18" charset="0"/>
              </a:rPr>
              <a:t>e sono localizzati nel perimetro rilevante. </a:t>
            </a:r>
            <a:r>
              <a:rPr lang="it-IT" sz="1200" dirty="0">
                <a:latin typeface="Palatino Linotype" panose="02040502050505030304" pitchFamily="18" charset="0"/>
              </a:rPr>
              <a:t>Possibilità di </a:t>
            </a:r>
            <a:r>
              <a:rPr lang="it-IT" sz="1200" dirty="0">
                <a:effectLst/>
                <a:latin typeface="Palatino Linotype" panose="02040502050505030304" pitchFamily="18" charset="0"/>
              </a:rPr>
              <a:t>mantenere dei diritti di cliente finale e diritto di recesso in ogni momento, fatto salvo il pagamento, </a:t>
            </a:r>
            <a:r>
              <a:rPr lang="it-IT" sz="1200" dirty="0" err="1">
                <a:effectLst/>
                <a:latin typeface="Palatino Linotype" panose="02040502050505030304" pitchFamily="18" charset="0"/>
              </a:rPr>
              <a:t>pre</a:t>
            </a:r>
            <a:r>
              <a:rPr lang="it-IT" sz="1200" dirty="0">
                <a:effectLst/>
                <a:latin typeface="Palatino Linotype" panose="02040502050505030304" pitchFamily="18" charset="0"/>
              </a:rPr>
              <a:t> concordato, di oneri per la compartecipazione agli investimenti sostenuti, comunque equi e proporzionati;</a:t>
            </a:r>
            <a:endParaRPr lang="it-IT" sz="1200" dirty="0">
              <a:latin typeface="Palatino Linotype" panose="02040502050505030304" pitchFamily="18" charset="0"/>
            </a:endParaRPr>
          </a:p>
          <a:p>
            <a:pPr marL="171450" indent="-171450" algn="just">
              <a:spcBef>
                <a:spcPts val="600"/>
              </a:spcBef>
              <a:spcAft>
                <a:spcPts val="600"/>
              </a:spcAft>
              <a:buFont typeface="Arial" panose="020B0604020202020204" pitchFamily="34" charset="0"/>
              <a:buChar char="•"/>
            </a:pPr>
            <a:r>
              <a:rPr lang="it-IT" sz="1200" dirty="0">
                <a:latin typeface="Palatino Linotype" panose="02040502050505030304" pitchFamily="18" charset="0"/>
              </a:rPr>
              <a:t>C</a:t>
            </a:r>
            <a:r>
              <a:rPr lang="it-IT" sz="1200" dirty="0">
                <a:effectLst/>
                <a:latin typeface="Palatino Linotype" panose="02040502050505030304" pitchFamily="18" charset="0"/>
              </a:rPr>
              <a:t>ondizioni </a:t>
            </a:r>
            <a:r>
              <a:rPr lang="it-IT" sz="1200" dirty="0">
                <a:latin typeface="Palatino Linotype" panose="02040502050505030304" pitchFamily="18" charset="0"/>
              </a:rPr>
              <a:t>E</a:t>
            </a:r>
            <a:r>
              <a:rPr lang="it-IT" sz="1200" dirty="0">
                <a:effectLst/>
                <a:latin typeface="Palatino Linotype" panose="02040502050505030304" pitchFamily="18" charset="0"/>
              </a:rPr>
              <a:t>conomiche di Partecipazione (es. quote associative) non</a:t>
            </a:r>
            <a:br>
              <a:rPr lang="it-IT" sz="1200" dirty="0">
                <a:latin typeface="Palatino Linotype" panose="02040502050505030304" pitchFamily="18" charset="0"/>
              </a:rPr>
            </a:br>
            <a:r>
              <a:rPr lang="it-IT" sz="1200" dirty="0">
                <a:effectLst/>
                <a:latin typeface="Palatino Linotype" panose="02040502050505030304" pitchFamily="18" charset="0"/>
              </a:rPr>
              <a:t>eccessivamente gravose</a:t>
            </a:r>
          </a:p>
          <a:p>
            <a:pPr marL="171450" indent="-171450" algn="just">
              <a:spcBef>
                <a:spcPts val="600"/>
              </a:spcBef>
              <a:spcAft>
                <a:spcPts val="600"/>
              </a:spcAft>
              <a:buFont typeface="Arial" panose="020B0604020202020204" pitchFamily="34" charset="0"/>
              <a:buChar char="•"/>
            </a:pPr>
            <a:r>
              <a:rPr lang="it-IT" sz="1200" dirty="0">
                <a:effectLst/>
                <a:latin typeface="Palatino Linotype" panose="02040502050505030304" pitchFamily="18" charset="0"/>
              </a:rPr>
              <a:t>Rispetto delle condizioni del contratto di diritto privato, tra le quali spicca l’obbligo in capo a tutti i soggetti partecipanti alla CER </a:t>
            </a:r>
            <a:r>
              <a:rPr lang="it-IT" sz="1200" dirty="0">
                <a:latin typeface="Palatino Linotype" panose="02040502050505030304" pitchFamily="18" charset="0"/>
              </a:rPr>
              <a:t>di consumare l’energia prodotta dalla società CER cui partecipano.</a:t>
            </a:r>
          </a:p>
          <a:p>
            <a:pPr>
              <a:spcBef>
                <a:spcPts val="600"/>
              </a:spcBef>
              <a:spcAft>
                <a:spcPts val="600"/>
              </a:spcAft>
            </a:pPr>
            <a:endParaRPr lang="it-IT" sz="1200" dirty="0">
              <a:latin typeface="Palatino Linotype" panose="02040502050505030304" pitchFamily="18" charset="0"/>
            </a:endParaRPr>
          </a:p>
        </p:txBody>
      </p:sp>
      <p:sp>
        <p:nvSpPr>
          <p:cNvPr id="9" name="CasellaDiTesto 8">
            <a:extLst>
              <a:ext uri="{FF2B5EF4-FFF2-40B4-BE49-F238E27FC236}">
                <a16:creationId xmlns:a16="http://schemas.microsoft.com/office/drawing/2014/main" id="{FFC585DC-76C6-75AE-C17E-A817898F05BA}"/>
              </a:ext>
            </a:extLst>
          </p:cNvPr>
          <p:cNvSpPr txBox="1"/>
          <p:nvPr/>
        </p:nvSpPr>
        <p:spPr>
          <a:xfrm>
            <a:off x="6811504" y="1833005"/>
            <a:ext cx="5191175" cy="3970318"/>
          </a:xfrm>
          <a:prstGeom prst="rect">
            <a:avLst/>
          </a:prstGeom>
          <a:noFill/>
        </p:spPr>
        <p:txBody>
          <a:bodyPr wrap="square">
            <a:spAutoFit/>
          </a:bodyPr>
          <a:lstStyle/>
          <a:p>
            <a:pPr algn="just"/>
            <a:br>
              <a:rPr lang="it-IT" sz="1200" dirty="0">
                <a:latin typeface="Palatino Linotype" panose="02040502050505030304" pitchFamily="18" charset="0"/>
              </a:rPr>
            </a:br>
            <a:r>
              <a:rPr lang="it-IT" sz="1200" dirty="0">
                <a:effectLst/>
                <a:latin typeface="Palatino Linotype" panose="02040502050505030304" pitchFamily="18" charset="0"/>
              </a:rPr>
              <a:t>Le norme di riferimento (Direttiva UE 2018/2001, articolo 42-bis D.L. 162/2019 </a:t>
            </a:r>
            <a:r>
              <a:rPr lang="it-IT" sz="1200" dirty="0" err="1">
                <a:effectLst/>
                <a:latin typeface="Palatino Linotype" panose="02040502050505030304" pitchFamily="18" charset="0"/>
              </a:rPr>
              <a:t>conv</a:t>
            </a:r>
            <a:r>
              <a:rPr lang="it-IT" sz="1200" dirty="0">
                <a:effectLst/>
                <a:latin typeface="Palatino Linotype" panose="02040502050505030304" pitchFamily="18" charset="0"/>
              </a:rPr>
              <a:t>. in L. 8/2020, Delibera ARERA n. 318/2020/</a:t>
            </a:r>
            <a:r>
              <a:rPr lang="it-IT" sz="1200" dirty="0" err="1">
                <a:effectLst/>
                <a:latin typeface="Palatino Linotype" panose="02040502050505030304" pitchFamily="18" charset="0"/>
              </a:rPr>
              <a:t>R</a:t>
            </a:r>
            <a:r>
              <a:rPr lang="it-IT" sz="1200" dirty="0">
                <a:effectLst/>
                <a:latin typeface="Palatino Linotype" panose="02040502050505030304" pitchFamily="18" charset="0"/>
              </a:rPr>
              <a:t>/EEL, articolo 31-32 </a:t>
            </a:r>
            <a:r>
              <a:rPr lang="it-IT" sz="1200" dirty="0" err="1">
                <a:effectLst/>
                <a:latin typeface="Palatino Linotype" panose="02040502050505030304" pitchFamily="18" charset="0"/>
              </a:rPr>
              <a:t>D.Lgs.</a:t>
            </a:r>
            <a:r>
              <a:rPr lang="it-IT" sz="1200" dirty="0">
                <a:effectLst/>
                <a:latin typeface="Palatino Linotype" panose="02040502050505030304" pitchFamily="18" charset="0"/>
              </a:rPr>
              <a:t> 199/2021) non impongono una determinata forma giuridica, limitandosi a richiedere che si tratti di un “soggetto giuridico”, ma prescrivono obiettivi e caratteristiche che circoscrivono il campo:</a:t>
            </a:r>
          </a:p>
          <a:p>
            <a:pPr algn="just"/>
            <a:endParaRPr lang="it-IT" sz="1200" dirty="0">
              <a:latin typeface="Palatino Linotype" panose="02040502050505030304" pitchFamily="18" charset="0"/>
            </a:endParaRPr>
          </a:p>
          <a:p>
            <a:pPr algn="just"/>
            <a:r>
              <a:rPr lang="it-IT" sz="1200" dirty="0">
                <a:latin typeface="Palatino Linotype" panose="02040502050505030304" pitchFamily="18" charset="0"/>
              </a:rPr>
              <a:t>l</a:t>
            </a:r>
            <a:r>
              <a:rPr lang="it-IT" sz="1200" dirty="0">
                <a:effectLst/>
                <a:latin typeface="Palatino Linotype" panose="02040502050505030304" pitchFamily="18" charset="0"/>
              </a:rPr>
              <a:t>a CER non deve avere lo scopo di lucro quale scopo principale </a:t>
            </a:r>
            <a:r>
              <a:rPr lang="it-IT" sz="1200" i="1" dirty="0">
                <a:effectLst/>
                <a:latin typeface="Palatino Linotype" panose="02040502050505030304" pitchFamily="18" charset="0"/>
              </a:rPr>
              <a:t>(da intendersi prudenzialmente sia in senso soggettivo, come profitto dei soci, sia in senso oggettivo quale ricerca di utili; con la precisazione che non è invece scopo di lucro quello di dare un beneficio ai singoli partecipanti sotto forma di un risparmio di spesa, proporzionale alla propria capacità di consumo e non sotto forma di remunerazione dell’investimento in partecipazione).</a:t>
            </a:r>
          </a:p>
          <a:p>
            <a:pPr algn="just"/>
            <a:br>
              <a:rPr lang="it-IT" sz="1200" dirty="0">
                <a:latin typeface="Palatino Linotype" panose="02040502050505030304" pitchFamily="18" charset="0"/>
              </a:rPr>
            </a:br>
            <a:r>
              <a:rPr lang="it-IT" sz="1200" dirty="0">
                <a:effectLst/>
                <a:latin typeface="Palatino Linotype" panose="02040502050505030304" pitchFamily="18" charset="0"/>
              </a:rPr>
              <a:t>la CER deve essere un soggetto giuridico, quale a titolo di esempio associazione, ente del terzo settore, cooperativa, cooperativa benefit, consorzio, partenariato, organizzazione senza scopo di lucro, costituito nel rispetto dei </a:t>
            </a:r>
            <a:r>
              <a:rPr lang="it-IT" sz="1200" dirty="0" err="1">
                <a:effectLst/>
                <a:latin typeface="Palatino Linotype" panose="02040502050505030304" pitchFamily="18" charset="0"/>
              </a:rPr>
              <a:t>requisti</a:t>
            </a:r>
            <a:r>
              <a:rPr lang="it-IT" sz="1200" dirty="0">
                <a:effectLst/>
                <a:latin typeface="Palatino Linotype" panose="02040502050505030304" pitchFamily="18" charset="0"/>
              </a:rPr>
              <a:t>. Prescrizione della Deliberazione ARERA 4.8.2020 n. 318/2020/</a:t>
            </a:r>
            <a:r>
              <a:rPr lang="it-IT" sz="1200" dirty="0" err="1">
                <a:effectLst/>
                <a:latin typeface="Palatino Linotype" panose="02040502050505030304" pitchFamily="18" charset="0"/>
              </a:rPr>
              <a:t>R</a:t>
            </a:r>
            <a:r>
              <a:rPr lang="it-IT" sz="1200" dirty="0">
                <a:effectLst/>
                <a:latin typeface="Palatino Linotype" panose="02040502050505030304" pitchFamily="18" charset="0"/>
              </a:rPr>
              <a:t>/EEL, recante norme attuative dell’articolo 42-bis, viene specificato che ai fini dell’accesso alla valorizzazione e incentivazione dell’energia elettrica condivisa, </a:t>
            </a:r>
            <a:endParaRPr lang="it-IT" sz="1200" dirty="0">
              <a:latin typeface="Palatino Linotype" panose="02040502050505030304" pitchFamily="18" charset="0"/>
            </a:endParaRPr>
          </a:p>
        </p:txBody>
      </p:sp>
      <p:sp>
        <p:nvSpPr>
          <p:cNvPr id="11" name="CasellaDiTesto 10">
            <a:extLst>
              <a:ext uri="{FF2B5EF4-FFF2-40B4-BE49-F238E27FC236}">
                <a16:creationId xmlns:a16="http://schemas.microsoft.com/office/drawing/2014/main" id="{0E9FC074-E0B2-1DD4-4B65-D153411843A1}"/>
              </a:ext>
            </a:extLst>
          </p:cNvPr>
          <p:cNvSpPr txBox="1"/>
          <p:nvPr/>
        </p:nvSpPr>
        <p:spPr>
          <a:xfrm>
            <a:off x="8596393" y="1146290"/>
            <a:ext cx="2034152" cy="369332"/>
          </a:xfrm>
          <a:prstGeom prst="rect">
            <a:avLst/>
          </a:prstGeom>
          <a:noFill/>
          <a:ln>
            <a:solidFill>
              <a:schemeClr val="accent1"/>
            </a:solidFill>
          </a:ln>
        </p:spPr>
        <p:txBody>
          <a:bodyPr wrap="square">
            <a:spAutoFit/>
          </a:bodyPr>
          <a:lstStyle/>
          <a:p>
            <a:r>
              <a:rPr lang="it-IT" sz="1800" dirty="0">
                <a:effectLst/>
                <a:latin typeface="Copperplate" panose="02000504000000020004" pitchFamily="2" charset="77"/>
              </a:rPr>
              <a:t>Forma giuridica</a:t>
            </a:r>
            <a:endParaRPr lang="it-IT" dirty="0">
              <a:latin typeface="Copperplate" panose="02000504000000020004" pitchFamily="2" charset="77"/>
            </a:endParaRPr>
          </a:p>
        </p:txBody>
      </p:sp>
      <p:sp>
        <p:nvSpPr>
          <p:cNvPr id="12" name="CasellaDiTesto 11">
            <a:extLst>
              <a:ext uri="{FF2B5EF4-FFF2-40B4-BE49-F238E27FC236}">
                <a16:creationId xmlns:a16="http://schemas.microsoft.com/office/drawing/2014/main" id="{85995BC4-81E0-1906-B193-9936A53363B4}"/>
              </a:ext>
            </a:extLst>
          </p:cNvPr>
          <p:cNvSpPr txBox="1"/>
          <p:nvPr/>
        </p:nvSpPr>
        <p:spPr>
          <a:xfrm>
            <a:off x="2052418" y="1146290"/>
            <a:ext cx="2241505" cy="369332"/>
          </a:xfrm>
          <a:prstGeom prst="rect">
            <a:avLst/>
          </a:prstGeom>
          <a:noFill/>
          <a:ln>
            <a:solidFill>
              <a:schemeClr val="accent1"/>
            </a:solidFill>
          </a:ln>
        </p:spPr>
        <p:txBody>
          <a:bodyPr wrap="square">
            <a:spAutoFit/>
          </a:bodyPr>
          <a:lstStyle/>
          <a:p>
            <a:r>
              <a:rPr lang="it-IT" sz="1800" dirty="0">
                <a:effectLst/>
                <a:latin typeface="Copperplate" panose="02000504000000020004" pitchFamily="2" charset="77"/>
              </a:rPr>
              <a:t>Aspetti statutari</a:t>
            </a:r>
            <a:endParaRPr lang="it-IT" dirty="0">
              <a:latin typeface="Copperplate" panose="02000504000000020004" pitchFamily="2" charset="77"/>
            </a:endParaRPr>
          </a:p>
        </p:txBody>
      </p:sp>
      <p:sp>
        <p:nvSpPr>
          <p:cNvPr id="14" name="CasellaDiTesto 13">
            <a:extLst>
              <a:ext uri="{FF2B5EF4-FFF2-40B4-BE49-F238E27FC236}">
                <a16:creationId xmlns:a16="http://schemas.microsoft.com/office/drawing/2014/main" id="{2964D1E4-1841-1422-4B1C-0FC239F801BC}"/>
              </a:ext>
            </a:extLst>
          </p:cNvPr>
          <p:cNvSpPr txBox="1"/>
          <p:nvPr/>
        </p:nvSpPr>
        <p:spPr>
          <a:xfrm>
            <a:off x="92777" y="101970"/>
            <a:ext cx="3340098" cy="584775"/>
          </a:xfrm>
          <a:prstGeom prst="rect">
            <a:avLst/>
          </a:prstGeom>
          <a:noFill/>
          <a:ln w="38100">
            <a:solidFill>
              <a:schemeClr val="accent6">
                <a:lumMod val="50000"/>
              </a:schemeClr>
            </a:solidFill>
          </a:ln>
        </p:spPr>
        <p:txBody>
          <a:bodyPr wrap="square" rtlCol="0">
            <a:spAutoFit/>
          </a:bodyPr>
          <a:lstStyle/>
          <a:p>
            <a:pPr algn="ctr"/>
            <a:r>
              <a:rPr lang="it-IT" sz="1600" b="1" dirty="0">
                <a:solidFill>
                  <a:srgbClr val="FF0000"/>
                </a:solidFill>
                <a:latin typeface="Palatino Linotype" panose="02040502050505030304" pitchFamily="18" charset="0"/>
              </a:rPr>
              <a:t>Allegato agli Atti deliberativi della Partecipazione alla CER</a:t>
            </a:r>
          </a:p>
        </p:txBody>
      </p:sp>
      <p:sp>
        <p:nvSpPr>
          <p:cNvPr id="15" name="CasellaDiTesto 14">
            <a:extLst>
              <a:ext uri="{FF2B5EF4-FFF2-40B4-BE49-F238E27FC236}">
                <a16:creationId xmlns:a16="http://schemas.microsoft.com/office/drawing/2014/main" id="{A0EE5A21-FAE8-E863-189E-B0DAD0BA641C}"/>
              </a:ext>
            </a:extLst>
          </p:cNvPr>
          <p:cNvSpPr txBox="1"/>
          <p:nvPr/>
        </p:nvSpPr>
        <p:spPr>
          <a:xfrm>
            <a:off x="5069776" y="118903"/>
            <a:ext cx="2367579" cy="338554"/>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pPr algn="ctr"/>
            <a:r>
              <a:rPr lang="it-IT" sz="1600" b="1" dirty="0">
                <a:solidFill>
                  <a:srgbClr val="FF0000"/>
                </a:solidFill>
                <a:latin typeface="Palatino Linotype" panose="02040502050505030304" pitchFamily="18" charset="0"/>
              </a:rPr>
              <a:t>Statuto della CER</a:t>
            </a:r>
          </a:p>
        </p:txBody>
      </p:sp>
      <p:sp>
        <p:nvSpPr>
          <p:cNvPr id="16" name="Freccia giù 15">
            <a:extLst>
              <a:ext uri="{FF2B5EF4-FFF2-40B4-BE49-F238E27FC236}">
                <a16:creationId xmlns:a16="http://schemas.microsoft.com/office/drawing/2014/main" id="{FC1471F5-0521-66F9-2E4A-2457475222F2}"/>
              </a:ext>
            </a:extLst>
          </p:cNvPr>
          <p:cNvSpPr/>
          <p:nvPr/>
        </p:nvSpPr>
        <p:spPr>
          <a:xfrm rot="16200000">
            <a:off x="4194520" y="-218442"/>
            <a:ext cx="311499" cy="100139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5F3142B1-629D-91C2-CBA4-7AE9AD378834}"/>
              </a:ext>
            </a:extLst>
          </p:cNvPr>
          <p:cNvPicPr>
            <a:picLocks noChangeAspect="1"/>
          </p:cNvPicPr>
          <p:nvPr/>
        </p:nvPicPr>
        <p:blipFill>
          <a:blip r:embed="rId2"/>
          <a:stretch>
            <a:fillRect/>
          </a:stretch>
        </p:blipFill>
        <p:spPr>
          <a:xfrm>
            <a:off x="103322" y="6265953"/>
            <a:ext cx="487331" cy="547098"/>
          </a:xfrm>
          <a:prstGeom prst="rect">
            <a:avLst/>
          </a:prstGeom>
        </p:spPr>
      </p:pic>
      <p:sp>
        <p:nvSpPr>
          <p:cNvPr id="2" name="CasellaDiTesto 1">
            <a:extLst>
              <a:ext uri="{FF2B5EF4-FFF2-40B4-BE49-F238E27FC236}">
                <a16:creationId xmlns:a16="http://schemas.microsoft.com/office/drawing/2014/main" id="{A8F59196-B077-6FC6-7F30-D59136B8AE71}"/>
              </a:ext>
            </a:extLst>
          </p:cNvPr>
          <p:cNvSpPr txBox="1"/>
          <p:nvPr/>
        </p:nvSpPr>
        <p:spPr>
          <a:xfrm>
            <a:off x="9982200" y="136525"/>
            <a:ext cx="2020479" cy="673198"/>
          </a:xfrm>
          <a:prstGeom prst="rect">
            <a:avLst/>
          </a:prstGeom>
          <a:noFill/>
        </p:spPr>
        <p:txBody>
          <a:bodyPr wrap="square">
            <a:spAutoFit/>
          </a:bodyPr>
          <a:lstStyle/>
          <a:p>
            <a:pPr algn="ct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a:t>
            </a:r>
          </a:p>
          <a:p>
            <a:pPr algn="ctr">
              <a:lnSpc>
                <a:spcPct val="90000"/>
              </a:lnSpc>
              <a:spcAft>
                <a:spcPts val="600"/>
              </a:spcAft>
            </a:pPr>
            <a:r>
              <a:rPr lang="en-US" sz="1800" b="1" dirty="0">
                <a:solidFill>
                  <a:srgbClr val="FF0000"/>
                </a:solidFill>
                <a:effectLst/>
                <a:highlight>
                  <a:srgbClr val="FFFF00"/>
                </a:highlight>
                <a:latin typeface="Copperplate" panose="02000504000000020004" pitchFamily="2" charset="77"/>
              </a:rPr>
              <a:t>Back-Office</a:t>
            </a:r>
          </a:p>
        </p:txBody>
      </p:sp>
      <p:cxnSp>
        <p:nvCxnSpPr>
          <p:cNvPr id="6" name="Connettore 2 5">
            <a:extLst>
              <a:ext uri="{FF2B5EF4-FFF2-40B4-BE49-F238E27FC236}">
                <a16:creationId xmlns:a16="http://schemas.microsoft.com/office/drawing/2014/main" id="{E2C9CE49-1B11-17A7-36E9-F1B2DCEDE826}"/>
              </a:ext>
            </a:extLst>
          </p:cNvPr>
          <p:cNvCxnSpPr>
            <a:cxnSpLocks/>
          </p:cNvCxnSpPr>
          <p:nvPr/>
        </p:nvCxnSpPr>
        <p:spPr>
          <a:xfrm flipH="1">
            <a:off x="7707352" y="282257"/>
            <a:ext cx="248672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1CF65643-4BC0-8762-7867-6F2574F303BE}"/>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621249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5724744-7CAB-8D83-AEAE-486B0E4ECE34}"/>
              </a:ext>
            </a:extLst>
          </p:cNvPr>
          <p:cNvSpPr>
            <a:spLocks noGrp="1"/>
          </p:cNvSpPr>
          <p:nvPr>
            <p:ph type="sldNum" sz="quarter" idx="12"/>
          </p:nvPr>
        </p:nvSpPr>
        <p:spPr/>
        <p:txBody>
          <a:bodyPr/>
          <a:lstStyle/>
          <a:p>
            <a:fld id="{C8B92C26-1B65-2440-8B1F-41834F12A775}" type="slidenum">
              <a:rPr lang="it-IT" smtClean="0"/>
              <a:t>27</a:t>
            </a:fld>
            <a:endParaRPr lang="it-IT"/>
          </a:p>
        </p:txBody>
      </p:sp>
      <p:sp>
        <p:nvSpPr>
          <p:cNvPr id="7" name="CasellaDiTesto 6">
            <a:extLst>
              <a:ext uri="{FF2B5EF4-FFF2-40B4-BE49-F238E27FC236}">
                <a16:creationId xmlns:a16="http://schemas.microsoft.com/office/drawing/2014/main" id="{FF82A070-F4A9-091C-C40D-28B5BE003C4D}"/>
              </a:ext>
            </a:extLst>
          </p:cNvPr>
          <p:cNvSpPr txBox="1"/>
          <p:nvPr/>
        </p:nvSpPr>
        <p:spPr>
          <a:xfrm>
            <a:off x="4193585" y="122382"/>
            <a:ext cx="7699579" cy="307777"/>
          </a:xfrm>
          <a:prstGeom prst="rect">
            <a:avLst/>
          </a:prstGeom>
          <a:solidFill>
            <a:schemeClr val="accent6">
              <a:lumMod val="20000"/>
              <a:lumOff val="80000"/>
            </a:schemeClr>
          </a:solidFill>
          <a:ln>
            <a:noFill/>
          </a:ln>
        </p:spPr>
        <p:txBody>
          <a:bodyPr wrap="square">
            <a:spAutoFit/>
          </a:bodyPr>
          <a:lstStyle/>
          <a:p>
            <a:pPr algn="ctr"/>
            <a:r>
              <a:rPr lang="it-IT" sz="1400" b="1" dirty="0">
                <a:solidFill>
                  <a:schemeClr val="accent1"/>
                </a:solidFill>
                <a:effectLst/>
                <a:latin typeface="Copperplate" panose="02000504000000020004" pitchFamily="2" charset="77"/>
              </a:rPr>
              <a:t>La scelta di realizzare gli impianti generativi o di assumerne la disponibilità</a:t>
            </a:r>
            <a:endParaRPr lang="it-IT" sz="1400" b="1" dirty="0">
              <a:solidFill>
                <a:schemeClr val="accent1"/>
              </a:solidFill>
              <a:latin typeface="Copperplate" panose="02000504000000020004" pitchFamily="2" charset="77"/>
            </a:endParaRPr>
          </a:p>
        </p:txBody>
      </p:sp>
      <p:sp>
        <p:nvSpPr>
          <p:cNvPr id="9" name="CasellaDiTesto 8">
            <a:extLst>
              <a:ext uri="{FF2B5EF4-FFF2-40B4-BE49-F238E27FC236}">
                <a16:creationId xmlns:a16="http://schemas.microsoft.com/office/drawing/2014/main" id="{6129EDA0-4DE8-5FBE-41CE-EE2789708939}"/>
              </a:ext>
            </a:extLst>
          </p:cNvPr>
          <p:cNvSpPr txBox="1"/>
          <p:nvPr/>
        </p:nvSpPr>
        <p:spPr>
          <a:xfrm>
            <a:off x="1179162" y="880411"/>
            <a:ext cx="9833676" cy="523220"/>
          </a:xfrm>
          <a:prstGeom prst="rect">
            <a:avLst/>
          </a:prstGeom>
          <a:noFill/>
        </p:spPr>
        <p:txBody>
          <a:bodyPr wrap="square">
            <a:spAutoFit/>
          </a:bodyPr>
          <a:lstStyle/>
          <a:p>
            <a:pPr algn="ctr"/>
            <a:r>
              <a:rPr lang="it-IT" sz="1400" i="1" dirty="0">
                <a:effectLst/>
                <a:latin typeface="Palatino Linotype" panose="02040502050505030304" pitchFamily="18" charset="0"/>
              </a:rPr>
              <a:t>Per la costituzione di una CER è necessario</a:t>
            </a:r>
            <a:r>
              <a:rPr lang="it-IT" sz="1400" i="1" dirty="0">
                <a:latin typeface="Palatino Linotype" panose="02040502050505030304" pitchFamily="18" charset="0"/>
              </a:rPr>
              <a:t> </a:t>
            </a:r>
            <a:r>
              <a:rPr lang="it-IT" sz="1400" i="1" dirty="0">
                <a:effectLst/>
                <a:latin typeface="Palatino Linotype" panose="02040502050505030304" pitchFamily="18" charset="0"/>
              </a:rPr>
              <a:t>avere la disponibilità </a:t>
            </a:r>
          </a:p>
          <a:p>
            <a:pPr algn="ctr"/>
            <a:r>
              <a:rPr lang="it-IT" sz="1400" i="1" dirty="0">
                <a:effectLst/>
                <a:latin typeface="Palatino Linotype" panose="02040502050505030304" pitchFamily="18" charset="0"/>
              </a:rPr>
              <a:t>di almeno un impianto di generazione d’energia alimentato a FER.</a:t>
            </a:r>
            <a:endParaRPr lang="it-IT" sz="1400" i="1" dirty="0">
              <a:latin typeface="Palatino Linotype" panose="02040502050505030304" pitchFamily="18" charset="0"/>
            </a:endParaRPr>
          </a:p>
        </p:txBody>
      </p:sp>
      <p:sp>
        <p:nvSpPr>
          <p:cNvPr id="10" name="CasellaDiTesto 9">
            <a:extLst>
              <a:ext uri="{FF2B5EF4-FFF2-40B4-BE49-F238E27FC236}">
                <a16:creationId xmlns:a16="http://schemas.microsoft.com/office/drawing/2014/main" id="{688A1FFA-C55D-4BE6-AE29-941892AA2FC9}"/>
              </a:ext>
            </a:extLst>
          </p:cNvPr>
          <p:cNvSpPr txBox="1"/>
          <p:nvPr/>
        </p:nvSpPr>
        <p:spPr>
          <a:xfrm>
            <a:off x="205555" y="1829345"/>
            <a:ext cx="3473623" cy="1600438"/>
          </a:xfrm>
          <a:prstGeom prst="rect">
            <a:avLst/>
          </a:prstGeom>
          <a:noFill/>
        </p:spPr>
        <p:txBody>
          <a:bodyPr wrap="square">
            <a:spAutoFit/>
          </a:bodyPr>
          <a:lstStyle/>
          <a:p>
            <a:pPr algn="ctr"/>
            <a:r>
              <a:rPr lang="it-IT" sz="1400" dirty="0">
                <a:solidFill>
                  <a:srgbClr val="0070C0"/>
                </a:solidFill>
                <a:latin typeface="Palatino Linotype" panose="02040502050505030304" pitchFamily="18" charset="0"/>
              </a:rPr>
              <a:t>Definizione </a:t>
            </a:r>
          </a:p>
          <a:p>
            <a:pPr algn="ctr"/>
            <a:r>
              <a:rPr lang="it-IT" sz="1400" dirty="0">
                <a:solidFill>
                  <a:srgbClr val="0070C0"/>
                </a:solidFill>
                <a:latin typeface="Palatino Linotype" panose="02040502050505030304" pitchFamily="18" charset="0"/>
              </a:rPr>
              <a:t>«</a:t>
            </a:r>
            <a:r>
              <a:rPr lang="it-IT" sz="1400" b="1" dirty="0">
                <a:solidFill>
                  <a:srgbClr val="0070C0"/>
                </a:solidFill>
                <a:latin typeface="Palatino Linotype" panose="02040502050505030304" pitchFamily="18" charset="0"/>
              </a:rPr>
              <a:t>A</a:t>
            </a:r>
            <a:r>
              <a:rPr lang="it-IT" sz="1400" b="1" dirty="0">
                <a:solidFill>
                  <a:srgbClr val="0070C0"/>
                </a:solidFill>
                <a:effectLst/>
                <a:latin typeface="Palatino Linotype" panose="02040502050505030304" pitchFamily="18" charset="0"/>
              </a:rPr>
              <a:t>rea </a:t>
            </a:r>
            <a:r>
              <a:rPr lang="it-IT" sz="1400" b="1" dirty="0">
                <a:solidFill>
                  <a:srgbClr val="0070C0"/>
                </a:solidFill>
                <a:latin typeface="Palatino Linotype" panose="02040502050505030304" pitchFamily="18" charset="0"/>
              </a:rPr>
              <a:t>I</a:t>
            </a:r>
            <a:r>
              <a:rPr lang="it-IT" sz="1400" b="1" dirty="0">
                <a:solidFill>
                  <a:srgbClr val="0070C0"/>
                </a:solidFill>
                <a:effectLst/>
                <a:latin typeface="Palatino Linotype" panose="02040502050505030304" pitchFamily="18" charset="0"/>
              </a:rPr>
              <a:t>donea</a:t>
            </a:r>
            <a:r>
              <a:rPr lang="it-IT" sz="1400" dirty="0">
                <a:solidFill>
                  <a:srgbClr val="0070C0"/>
                </a:solidFill>
                <a:effectLst/>
                <a:latin typeface="Palatino Linotype" panose="02040502050505030304" pitchFamily="18" charset="0"/>
              </a:rPr>
              <a:t>» </a:t>
            </a:r>
          </a:p>
          <a:p>
            <a:pPr algn="ctr"/>
            <a:r>
              <a:rPr lang="it-IT" sz="1000" dirty="0">
                <a:solidFill>
                  <a:srgbClr val="0070C0"/>
                </a:solidFill>
                <a:latin typeface="Palatino Linotype" panose="02040502050505030304" pitchFamily="18" charset="0"/>
              </a:rPr>
              <a:t>+ </a:t>
            </a:r>
          </a:p>
          <a:p>
            <a:pPr algn="ctr"/>
            <a:r>
              <a:rPr lang="it-IT" sz="1400" dirty="0">
                <a:solidFill>
                  <a:srgbClr val="0070C0"/>
                </a:solidFill>
                <a:latin typeface="Palatino Linotype" panose="02040502050505030304" pitchFamily="18" charset="0"/>
              </a:rPr>
              <a:t>Perimetro e Caratteristiche dei  </a:t>
            </a:r>
            <a:r>
              <a:rPr lang="it-IT" sz="1400" b="1" dirty="0">
                <a:solidFill>
                  <a:srgbClr val="0070C0"/>
                </a:solidFill>
                <a:latin typeface="Palatino Linotype" panose="02040502050505030304" pitchFamily="18" charset="0"/>
              </a:rPr>
              <a:t>Partecipanti</a:t>
            </a:r>
          </a:p>
          <a:p>
            <a:pPr algn="ctr"/>
            <a:endParaRPr lang="it-IT" sz="800" dirty="0">
              <a:solidFill>
                <a:srgbClr val="0070C0"/>
              </a:solidFill>
              <a:latin typeface="Palatino Linotype" panose="02040502050505030304" pitchFamily="18" charset="0"/>
            </a:endParaRPr>
          </a:p>
          <a:p>
            <a:pPr algn="ctr"/>
            <a:r>
              <a:rPr lang="it-IT" sz="1200" i="1" dirty="0">
                <a:solidFill>
                  <a:srgbClr val="0070C0"/>
                </a:solidFill>
                <a:latin typeface="Palatino Linotype" panose="02040502050505030304" pitchFamily="18" charset="0"/>
              </a:rPr>
              <a:t>aspetti a partire dai quali </a:t>
            </a:r>
            <a:r>
              <a:rPr lang="it-IT" sz="1200" i="1" dirty="0">
                <a:solidFill>
                  <a:srgbClr val="0070C0"/>
                </a:solidFill>
                <a:effectLst/>
                <a:latin typeface="Palatino Linotype" panose="02040502050505030304" pitchFamily="18" charset="0"/>
              </a:rPr>
              <a:t>si avviò la progettazione dell’intervento</a:t>
            </a:r>
            <a:endParaRPr lang="it-IT" sz="1200" i="1" dirty="0">
              <a:solidFill>
                <a:srgbClr val="0070C0"/>
              </a:solidFill>
            </a:endParaRPr>
          </a:p>
        </p:txBody>
      </p:sp>
      <p:sp>
        <p:nvSpPr>
          <p:cNvPr id="11" name="CasellaDiTesto 10">
            <a:extLst>
              <a:ext uri="{FF2B5EF4-FFF2-40B4-BE49-F238E27FC236}">
                <a16:creationId xmlns:a16="http://schemas.microsoft.com/office/drawing/2014/main" id="{026591BA-1255-7B54-CBAF-BC0DBA086709}"/>
              </a:ext>
            </a:extLst>
          </p:cNvPr>
          <p:cNvSpPr txBox="1"/>
          <p:nvPr/>
        </p:nvSpPr>
        <p:spPr>
          <a:xfrm>
            <a:off x="4193585" y="1512866"/>
            <a:ext cx="3804827" cy="369332"/>
          </a:xfrm>
          <a:prstGeom prst="rect">
            <a:avLst/>
          </a:prstGeom>
          <a:solidFill>
            <a:schemeClr val="accent4">
              <a:lumMod val="20000"/>
              <a:lumOff val="80000"/>
            </a:schemeClr>
          </a:solidFill>
          <a:ln w="38100">
            <a:solidFill>
              <a:schemeClr val="accent1"/>
            </a:solidFill>
          </a:ln>
        </p:spPr>
        <p:txBody>
          <a:bodyPr wrap="square" rtlCol="0">
            <a:spAutoFit/>
          </a:bodyPr>
          <a:lstStyle/>
          <a:p>
            <a:pPr algn="ctr"/>
            <a:r>
              <a:rPr lang="it-IT" b="1" dirty="0">
                <a:solidFill>
                  <a:schemeClr val="accent1"/>
                </a:solidFill>
              </a:rPr>
              <a:t>Master Plan  Costitutivo e Operativo</a:t>
            </a:r>
          </a:p>
        </p:txBody>
      </p:sp>
      <p:sp>
        <p:nvSpPr>
          <p:cNvPr id="12" name="CasellaDiTesto 11">
            <a:extLst>
              <a:ext uri="{FF2B5EF4-FFF2-40B4-BE49-F238E27FC236}">
                <a16:creationId xmlns:a16="http://schemas.microsoft.com/office/drawing/2014/main" id="{771DCD59-AA7B-EC9A-C9E5-228F51D8E580}"/>
              </a:ext>
            </a:extLst>
          </p:cNvPr>
          <p:cNvSpPr txBox="1"/>
          <p:nvPr/>
        </p:nvSpPr>
        <p:spPr>
          <a:xfrm>
            <a:off x="4381242" y="2249655"/>
            <a:ext cx="2582641" cy="707886"/>
          </a:xfrm>
          <a:prstGeom prst="rect">
            <a:avLst/>
          </a:prstGeom>
          <a:noFill/>
        </p:spPr>
        <p:txBody>
          <a:bodyPr wrap="square">
            <a:spAutoFit/>
          </a:bodyPr>
          <a:lstStyle/>
          <a:p>
            <a:pPr algn="ctr"/>
            <a:r>
              <a:rPr lang="it-IT" sz="1400" b="1" dirty="0">
                <a:solidFill>
                  <a:srgbClr val="0070C0"/>
                </a:solidFill>
                <a:latin typeface="Palatino Linotype" panose="02040502050505030304" pitchFamily="18" charset="0"/>
              </a:rPr>
              <a:t>Calibratura </a:t>
            </a:r>
            <a:r>
              <a:rPr lang="it-IT" sz="1400" b="1" dirty="0">
                <a:solidFill>
                  <a:srgbClr val="0070C0"/>
                </a:solidFill>
                <a:effectLst/>
                <a:latin typeface="Palatino Linotype" panose="02040502050505030304" pitchFamily="18" charset="0"/>
              </a:rPr>
              <a:t>dell’impiantistica </a:t>
            </a:r>
            <a:r>
              <a:rPr lang="it-IT" sz="1400" dirty="0">
                <a:solidFill>
                  <a:srgbClr val="0070C0"/>
                </a:solidFill>
                <a:effectLst/>
                <a:latin typeface="Palatino Linotype" panose="02040502050505030304" pitchFamily="18" charset="0"/>
              </a:rPr>
              <a:t>delle CER </a:t>
            </a:r>
          </a:p>
          <a:p>
            <a:pPr algn="ctr"/>
            <a:r>
              <a:rPr lang="it-IT" sz="1200" i="1" dirty="0">
                <a:solidFill>
                  <a:srgbClr val="0070C0"/>
                </a:solidFill>
                <a:latin typeface="Palatino Linotype" panose="02040502050505030304" pitchFamily="18" charset="0"/>
              </a:rPr>
              <a:t>i</a:t>
            </a:r>
            <a:r>
              <a:rPr lang="it-IT" sz="1200" i="1" dirty="0">
                <a:solidFill>
                  <a:srgbClr val="0070C0"/>
                </a:solidFill>
                <a:effectLst/>
                <a:latin typeface="Palatino Linotype" panose="02040502050505030304" pitchFamily="18" charset="0"/>
              </a:rPr>
              <a:t>n coerenza ai consumi stimati</a:t>
            </a:r>
          </a:p>
        </p:txBody>
      </p:sp>
      <p:sp>
        <p:nvSpPr>
          <p:cNvPr id="13" name="Freccia giù 12">
            <a:extLst>
              <a:ext uri="{FF2B5EF4-FFF2-40B4-BE49-F238E27FC236}">
                <a16:creationId xmlns:a16="http://schemas.microsoft.com/office/drawing/2014/main" id="{D1E4133F-A04C-2916-4104-E0ED504B97D0}"/>
              </a:ext>
            </a:extLst>
          </p:cNvPr>
          <p:cNvSpPr/>
          <p:nvPr/>
        </p:nvSpPr>
        <p:spPr>
          <a:xfrm rot="16200000">
            <a:off x="3765151" y="2317219"/>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0A379253-D3F3-B2AA-9BFF-4887896EE491}"/>
              </a:ext>
            </a:extLst>
          </p:cNvPr>
          <p:cNvSpPr txBox="1"/>
          <p:nvPr/>
        </p:nvSpPr>
        <p:spPr>
          <a:xfrm>
            <a:off x="8660559" y="3735260"/>
            <a:ext cx="1714062" cy="461665"/>
          </a:xfrm>
          <a:prstGeom prst="rect">
            <a:avLst/>
          </a:prstGeom>
          <a:noFill/>
        </p:spPr>
        <p:txBody>
          <a:bodyPr wrap="square">
            <a:spAutoFit/>
          </a:bodyPr>
          <a:lstStyle/>
          <a:p>
            <a:pPr algn="ctr"/>
            <a:r>
              <a:rPr lang="it-IT" sz="1200" b="1" dirty="0">
                <a:solidFill>
                  <a:schemeClr val="accent1"/>
                </a:solidFill>
                <a:latin typeface="Palatino Linotype" panose="02040502050505030304" pitchFamily="18" charset="0"/>
              </a:rPr>
              <a:t>Investimento della «Società CER» </a:t>
            </a:r>
          </a:p>
        </p:txBody>
      </p:sp>
      <p:sp>
        <p:nvSpPr>
          <p:cNvPr id="15" name="Freccia giù 14">
            <a:extLst>
              <a:ext uri="{FF2B5EF4-FFF2-40B4-BE49-F238E27FC236}">
                <a16:creationId xmlns:a16="http://schemas.microsoft.com/office/drawing/2014/main" id="{55BAA7E7-B70A-B7DB-7BA9-AC829E02B619}"/>
              </a:ext>
            </a:extLst>
          </p:cNvPr>
          <p:cNvSpPr/>
          <p:nvPr/>
        </p:nvSpPr>
        <p:spPr>
          <a:xfrm rot="16200000">
            <a:off x="7285260" y="2303555"/>
            <a:ext cx="311499" cy="261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83D38C3B-4AB1-ABCC-7D46-EE8B3FC27ED7}"/>
              </a:ext>
            </a:extLst>
          </p:cNvPr>
          <p:cNvSpPr txBox="1"/>
          <p:nvPr/>
        </p:nvSpPr>
        <p:spPr>
          <a:xfrm>
            <a:off x="205555" y="3429000"/>
            <a:ext cx="3568680" cy="2400657"/>
          </a:xfrm>
          <a:prstGeom prst="rect">
            <a:avLst/>
          </a:prstGeom>
          <a:noFill/>
        </p:spPr>
        <p:txBody>
          <a:bodyPr wrap="square">
            <a:spAutoFit/>
          </a:bodyPr>
          <a:lstStyle/>
          <a:p>
            <a:pPr algn="just"/>
            <a:r>
              <a:rPr lang="it-IT" sz="1200" dirty="0">
                <a:latin typeface="Palatino Linotype" panose="02040502050505030304" pitchFamily="18" charset="0"/>
              </a:rPr>
              <a:t>Per abilitare una </a:t>
            </a:r>
            <a:r>
              <a:rPr lang="it-IT" sz="1200" b="1" i="1" dirty="0">
                <a:latin typeface="Palatino Linotype" panose="02040502050505030304" pitchFamily="18" charset="0"/>
              </a:rPr>
              <a:t>energy community </a:t>
            </a:r>
            <a:r>
              <a:rPr lang="it-IT" sz="1200" dirty="0">
                <a:latin typeface="Palatino Linotype" panose="02040502050505030304" pitchFamily="18" charset="0"/>
              </a:rPr>
              <a:t>gli investimenti che tipicamente caratterizzano la CER riguardano l’installazione di nuovi impianti di generazione di energia (come impianti fotovoltaici), oltre a:</a:t>
            </a:r>
          </a:p>
          <a:p>
            <a:pPr marL="342900" indent="-342900" algn="just">
              <a:buFont typeface="+mj-lt"/>
              <a:buAutoNum type="alphaLcParenR"/>
            </a:pPr>
            <a:r>
              <a:rPr lang="it-IT" sz="1200" i="1" dirty="0">
                <a:latin typeface="Palatino Linotype" panose="02040502050505030304" pitchFamily="18" charset="0"/>
              </a:rPr>
              <a:t>Sistemi di energy storage;</a:t>
            </a:r>
          </a:p>
          <a:p>
            <a:pPr marL="342900" indent="-342900" algn="just">
              <a:buFont typeface="+mj-lt"/>
              <a:buAutoNum type="alphaLcParenR"/>
            </a:pPr>
            <a:r>
              <a:rPr lang="it-IT" sz="1200" i="1" dirty="0">
                <a:latin typeface="Palatino Linotype" panose="02040502050505030304" pitchFamily="18" charset="0"/>
              </a:rPr>
              <a:t>sistemi di ricarica veicoli elettrici e omologhe funzionalità;</a:t>
            </a:r>
          </a:p>
          <a:p>
            <a:pPr marL="342900" indent="-342900" algn="just">
              <a:buFont typeface="+mj-lt"/>
              <a:buAutoNum type="alphaLcParenR"/>
            </a:pPr>
            <a:r>
              <a:rPr lang="it-IT" sz="1200" i="1" dirty="0">
                <a:latin typeface="Palatino Linotype" panose="02040502050505030304" pitchFamily="18" charset="0"/>
              </a:rPr>
              <a:t>altri dispositivi hardware e software inerenti i Sistemi di Demand Side Management </a:t>
            </a:r>
            <a:r>
              <a:rPr lang="it-IT" sz="1000" i="1" dirty="0">
                <a:latin typeface="Palatino Linotype" panose="02040502050505030304" pitchFamily="18" charset="0"/>
              </a:rPr>
              <a:t>(in effetti</a:t>
            </a:r>
            <a:r>
              <a:rPr lang="it-IT" sz="1000" dirty="0">
                <a:latin typeface="Palatino Linotype" panose="02040502050505030304" pitchFamily="18" charset="0"/>
              </a:rPr>
              <a:t>, un aspetto determinante per l’efficace gestione e controllo di un qualsiasi modello di aggregazione e monitoraggio dei consumi)</a:t>
            </a:r>
          </a:p>
        </p:txBody>
      </p:sp>
      <p:pic>
        <p:nvPicPr>
          <p:cNvPr id="18" name="Immagine 17">
            <a:extLst>
              <a:ext uri="{FF2B5EF4-FFF2-40B4-BE49-F238E27FC236}">
                <a16:creationId xmlns:a16="http://schemas.microsoft.com/office/drawing/2014/main" id="{4340E71B-CEAD-16FA-0243-EA6CAF2506EE}"/>
              </a:ext>
            </a:extLst>
          </p:cNvPr>
          <p:cNvPicPr>
            <a:picLocks noChangeAspect="1"/>
          </p:cNvPicPr>
          <p:nvPr/>
        </p:nvPicPr>
        <p:blipFill>
          <a:blip r:embed="rId2"/>
          <a:stretch>
            <a:fillRect/>
          </a:stretch>
        </p:blipFill>
        <p:spPr>
          <a:xfrm>
            <a:off x="3938790" y="3228579"/>
            <a:ext cx="2781210" cy="2015816"/>
          </a:xfrm>
          <a:prstGeom prst="rect">
            <a:avLst/>
          </a:prstGeom>
        </p:spPr>
      </p:pic>
      <p:sp>
        <p:nvSpPr>
          <p:cNvPr id="19" name="CasellaDiTesto 18">
            <a:extLst>
              <a:ext uri="{FF2B5EF4-FFF2-40B4-BE49-F238E27FC236}">
                <a16:creationId xmlns:a16="http://schemas.microsoft.com/office/drawing/2014/main" id="{D6C48E1F-BD60-1124-D928-095864ED7052}"/>
              </a:ext>
            </a:extLst>
          </p:cNvPr>
          <p:cNvSpPr txBox="1"/>
          <p:nvPr/>
        </p:nvSpPr>
        <p:spPr>
          <a:xfrm>
            <a:off x="7826645" y="2253975"/>
            <a:ext cx="4028064" cy="307777"/>
          </a:xfrm>
          <a:prstGeom prst="rect">
            <a:avLst/>
          </a:prstGeom>
          <a:noFill/>
        </p:spPr>
        <p:txBody>
          <a:bodyPr wrap="square">
            <a:spAutoFit/>
          </a:bodyPr>
          <a:lstStyle/>
          <a:p>
            <a:pPr algn="ctr"/>
            <a:r>
              <a:rPr lang="it-IT" sz="1200" dirty="0">
                <a:solidFill>
                  <a:srgbClr val="0070C0"/>
                </a:solidFill>
                <a:latin typeface="Palatino Linotype" panose="02040502050505030304" pitchFamily="18" charset="0"/>
              </a:rPr>
              <a:t>Definizione del </a:t>
            </a:r>
            <a:r>
              <a:rPr lang="it-IT" sz="1400" b="1" dirty="0">
                <a:solidFill>
                  <a:srgbClr val="0070C0"/>
                </a:solidFill>
                <a:latin typeface="Palatino Linotype" panose="02040502050505030304" pitchFamily="18" charset="0"/>
              </a:rPr>
              <a:t>Business Plan della CER</a:t>
            </a:r>
          </a:p>
        </p:txBody>
      </p:sp>
      <p:sp>
        <p:nvSpPr>
          <p:cNvPr id="21" name="CasellaDiTesto 20">
            <a:extLst>
              <a:ext uri="{FF2B5EF4-FFF2-40B4-BE49-F238E27FC236}">
                <a16:creationId xmlns:a16="http://schemas.microsoft.com/office/drawing/2014/main" id="{56FFA2E5-D208-26CD-6649-4F9C61347092}"/>
              </a:ext>
            </a:extLst>
          </p:cNvPr>
          <p:cNvSpPr txBox="1"/>
          <p:nvPr/>
        </p:nvSpPr>
        <p:spPr>
          <a:xfrm>
            <a:off x="10374621" y="3725341"/>
            <a:ext cx="1704813" cy="461665"/>
          </a:xfrm>
          <a:prstGeom prst="rect">
            <a:avLst/>
          </a:prstGeom>
          <a:noFill/>
        </p:spPr>
        <p:txBody>
          <a:bodyPr wrap="square">
            <a:spAutoFit/>
          </a:bodyPr>
          <a:lstStyle/>
          <a:p>
            <a:pPr algn="ctr"/>
            <a:r>
              <a:rPr lang="it-IT" sz="1200" b="1" dirty="0">
                <a:solidFill>
                  <a:schemeClr val="accent1"/>
                </a:solidFill>
                <a:latin typeface="Palatino Linotype" panose="02040502050505030304" pitchFamily="18" charset="0"/>
              </a:rPr>
              <a:t>Assunzione Asset in Disponibilità </a:t>
            </a:r>
          </a:p>
        </p:txBody>
      </p:sp>
      <p:sp>
        <p:nvSpPr>
          <p:cNvPr id="23" name="CasellaDiTesto 22">
            <a:extLst>
              <a:ext uri="{FF2B5EF4-FFF2-40B4-BE49-F238E27FC236}">
                <a16:creationId xmlns:a16="http://schemas.microsoft.com/office/drawing/2014/main" id="{9C186ABF-1C09-BC3A-CF21-5A4835E5E834}"/>
              </a:ext>
            </a:extLst>
          </p:cNvPr>
          <p:cNvSpPr txBox="1"/>
          <p:nvPr/>
        </p:nvSpPr>
        <p:spPr>
          <a:xfrm>
            <a:off x="9806553" y="3414815"/>
            <a:ext cx="1081159" cy="307777"/>
          </a:xfrm>
          <a:prstGeom prst="rect">
            <a:avLst/>
          </a:prstGeom>
          <a:noFill/>
        </p:spPr>
        <p:txBody>
          <a:bodyPr wrap="square">
            <a:spAutoFit/>
          </a:bodyPr>
          <a:lstStyle/>
          <a:p>
            <a:r>
              <a:rPr lang="it-IT" sz="1400" b="1" i="1" dirty="0">
                <a:solidFill>
                  <a:srgbClr val="0070C0"/>
                </a:solidFill>
                <a:effectLst/>
                <a:latin typeface="Palatino Linotype" panose="02040502050505030304" pitchFamily="18" charset="0"/>
              </a:rPr>
              <a:t>Cash-Out</a:t>
            </a:r>
            <a:endParaRPr lang="it-IT" sz="1400" dirty="0"/>
          </a:p>
        </p:txBody>
      </p:sp>
      <p:sp>
        <p:nvSpPr>
          <p:cNvPr id="24" name="CasellaDiTesto 23">
            <a:extLst>
              <a:ext uri="{FF2B5EF4-FFF2-40B4-BE49-F238E27FC236}">
                <a16:creationId xmlns:a16="http://schemas.microsoft.com/office/drawing/2014/main" id="{34C0BAA5-6EA2-07EC-3615-396F88F3E280}"/>
              </a:ext>
            </a:extLst>
          </p:cNvPr>
          <p:cNvSpPr txBox="1"/>
          <p:nvPr/>
        </p:nvSpPr>
        <p:spPr>
          <a:xfrm>
            <a:off x="7285638" y="3414815"/>
            <a:ext cx="1081159" cy="307777"/>
          </a:xfrm>
          <a:prstGeom prst="rect">
            <a:avLst/>
          </a:prstGeom>
          <a:noFill/>
        </p:spPr>
        <p:txBody>
          <a:bodyPr wrap="square">
            <a:spAutoFit/>
          </a:bodyPr>
          <a:lstStyle/>
          <a:p>
            <a:r>
              <a:rPr lang="it-IT" sz="1400" b="1" i="1" dirty="0">
                <a:solidFill>
                  <a:srgbClr val="0070C0"/>
                </a:solidFill>
                <a:effectLst/>
                <a:latin typeface="Palatino Linotype" panose="02040502050505030304" pitchFamily="18" charset="0"/>
              </a:rPr>
              <a:t>Cash-In</a:t>
            </a:r>
            <a:endParaRPr lang="it-IT" sz="1400" dirty="0"/>
          </a:p>
        </p:txBody>
      </p:sp>
      <p:sp>
        <p:nvSpPr>
          <p:cNvPr id="26" name="CasellaDiTesto 25">
            <a:extLst>
              <a:ext uri="{FF2B5EF4-FFF2-40B4-BE49-F238E27FC236}">
                <a16:creationId xmlns:a16="http://schemas.microsoft.com/office/drawing/2014/main" id="{2891F99F-2B74-1E69-2BBF-0172BFEA1C7E}"/>
              </a:ext>
            </a:extLst>
          </p:cNvPr>
          <p:cNvSpPr txBox="1"/>
          <p:nvPr/>
        </p:nvSpPr>
        <p:spPr>
          <a:xfrm>
            <a:off x="6710766" y="3787141"/>
            <a:ext cx="2063125" cy="1015663"/>
          </a:xfrm>
          <a:prstGeom prst="rect">
            <a:avLst/>
          </a:prstGeom>
          <a:noFill/>
        </p:spPr>
        <p:txBody>
          <a:bodyPr wrap="square">
            <a:spAutoFit/>
          </a:bodyPr>
          <a:lstStyle/>
          <a:p>
            <a:r>
              <a:rPr lang="it-IT" sz="1200" i="1" dirty="0">
                <a:solidFill>
                  <a:srgbClr val="0070C0"/>
                </a:solidFill>
                <a:latin typeface="Palatino Linotype" panose="02040502050505030304" pitchFamily="18" charset="0"/>
              </a:rPr>
              <a:t>I</a:t>
            </a:r>
            <a:r>
              <a:rPr lang="it-IT" sz="1200" i="1" dirty="0">
                <a:solidFill>
                  <a:srgbClr val="0070C0"/>
                </a:solidFill>
                <a:effectLst/>
                <a:latin typeface="Palatino Linotype" panose="02040502050505030304" pitchFamily="18" charset="0"/>
              </a:rPr>
              <a:t>ncentivi da GSE per Energia </a:t>
            </a:r>
            <a:r>
              <a:rPr lang="it-IT" sz="1200" i="1" dirty="0" err="1">
                <a:solidFill>
                  <a:srgbClr val="0070C0"/>
                </a:solidFill>
                <a:effectLst/>
                <a:latin typeface="Palatino Linotype" panose="02040502050505030304" pitchFamily="18" charset="0"/>
              </a:rPr>
              <a:t>AutoConsumata</a:t>
            </a:r>
            <a:r>
              <a:rPr lang="it-IT" sz="1200" i="1" dirty="0">
                <a:solidFill>
                  <a:srgbClr val="0070C0"/>
                </a:solidFill>
                <a:effectLst/>
                <a:latin typeface="Palatino Linotype" panose="02040502050505030304" pitchFamily="18" charset="0"/>
              </a:rPr>
              <a:t> </a:t>
            </a:r>
          </a:p>
          <a:p>
            <a:r>
              <a:rPr lang="it-IT" sz="1200" i="1" dirty="0">
                <a:solidFill>
                  <a:srgbClr val="0070C0"/>
                </a:solidFill>
                <a:effectLst/>
                <a:latin typeface="Palatino Linotype" panose="02040502050505030304" pitchFamily="18" charset="0"/>
              </a:rPr>
              <a:t>+</a:t>
            </a:r>
          </a:p>
          <a:p>
            <a:r>
              <a:rPr lang="it-IT" sz="1200" i="1" dirty="0">
                <a:solidFill>
                  <a:srgbClr val="0070C0"/>
                </a:solidFill>
                <a:effectLst/>
                <a:latin typeface="Palatino Linotype" panose="02040502050505030304" pitchFamily="18" charset="0"/>
              </a:rPr>
              <a:t>Ricavi da Vendita Energia generata e non </a:t>
            </a:r>
            <a:r>
              <a:rPr lang="it-IT" sz="1200" i="1" dirty="0" err="1">
                <a:solidFill>
                  <a:srgbClr val="0070C0"/>
                </a:solidFill>
                <a:effectLst/>
                <a:latin typeface="Palatino Linotype" panose="02040502050505030304" pitchFamily="18" charset="0"/>
              </a:rPr>
              <a:t>autoconsumata</a:t>
            </a:r>
            <a:endParaRPr lang="it-IT" sz="1200" dirty="0"/>
          </a:p>
        </p:txBody>
      </p:sp>
      <p:sp>
        <p:nvSpPr>
          <p:cNvPr id="28" name="CasellaDiTesto 27">
            <a:extLst>
              <a:ext uri="{FF2B5EF4-FFF2-40B4-BE49-F238E27FC236}">
                <a16:creationId xmlns:a16="http://schemas.microsoft.com/office/drawing/2014/main" id="{7EF3653C-8A1C-14A8-1535-C4C1C2B191E3}"/>
              </a:ext>
            </a:extLst>
          </p:cNvPr>
          <p:cNvSpPr txBox="1"/>
          <p:nvPr/>
        </p:nvSpPr>
        <p:spPr>
          <a:xfrm>
            <a:off x="9140578" y="4359636"/>
            <a:ext cx="995314" cy="769441"/>
          </a:xfrm>
          <a:prstGeom prst="rect">
            <a:avLst/>
          </a:prstGeom>
          <a:noFill/>
        </p:spPr>
        <p:txBody>
          <a:bodyPr wrap="square">
            <a:spAutoFit/>
          </a:bodyPr>
          <a:lstStyle/>
          <a:p>
            <a:r>
              <a:rPr lang="it-IT" sz="1200" i="1" dirty="0" err="1">
                <a:solidFill>
                  <a:srgbClr val="0070C0"/>
                </a:solidFill>
                <a:effectLst/>
                <a:latin typeface="Palatino Linotype" panose="02040502050505030304" pitchFamily="18" charset="0"/>
              </a:rPr>
              <a:t>CapEx</a:t>
            </a:r>
            <a:r>
              <a:rPr lang="it-IT" sz="1200" i="1" dirty="0">
                <a:solidFill>
                  <a:srgbClr val="0070C0"/>
                </a:solidFill>
                <a:effectLst/>
                <a:latin typeface="Palatino Linotype" panose="02040502050505030304" pitchFamily="18" charset="0"/>
              </a:rPr>
              <a:t> </a:t>
            </a:r>
          </a:p>
          <a:p>
            <a:r>
              <a:rPr lang="it-IT" sz="1000" i="1" dirty="0">
                <a:solidFill>
                  <a:srgbClr val="0070C0"/>
                </a:solidFill>
                <a:effectLst/>
                <a:latin typeface="Palatino Linotype" panose="02040502050505030304" pitchFamily="18" charset="0"/>
              </a:rPr>
              <a:t>e</a:t>
            </a:r>
          </a:p>
          <a:p>
            <a:r>
              <a:rPr lang="it-IT" sz="1200" i="1" dirty="0" err="1">
                <a:solidFill>
                  <a:srgbClr val="0070C0"/>
                </a:solidFill>
                <a:effectLst/>
                <a:latin typeface="Palatino Linotype" panose="02040502050505030304" pitchFamily="18" charset="0"/>
              </a:rPr>
              <a:t>OpEx</a:t>
            </a:r>
            <a:r>
              <a:rPr lang="it-IT" sz="1200" i="1" dirty="0">
                <a:solidFill>
                  <a:srgbClr val="0070C0"/>
                </a:solidFill>
                <a:effectLst/>
                <a:latin typeface="Palatino Linotype" panose="02040502050505030304" pitchFamily="18" charset="0"/>
              </a:rPr>
              <a:t> </a:t>
            </a:r>
            <a:r>
              <a:rPr lang="it-IT" sz="1000" i="1" dirty="0">
                <a:solidFill>
                  <a:srgbClr val="0070C0"/>
                </a:solidFill>
                <a:effectLst/>
                <a:latin typeface="Palatino Linotype" panose="02040502050505030304" pitchFamily="18" charset="0"/>
              </a:rPr>
              <a:t>della «Società CER»</a:t>
            </a:r>
            <a:endParaRPr lang="it-IT" sz="1000" dirty="0"/>
          </a:p>
        </p:txBody>
      </p:sp>
      <p:sp>
        <p:nvSpPr>
          <p:cNvPr id="29" name="CasellaDiTesto 28">
            <a:extLst>
              <a:ext uri="{FF2B5EF4-FFF2-40B4-BE49-F238E27FC236}">
                <a16:creationId xmlns:a16="http://schemas.microsoft.com/office/drawing/2014/main" id="{7EF43CBA-69E3-67BD-3D8F-F57627A82ADF}"/>
              </a:ext>
            </a:extLst>
          </p:cNvPr>
          <p:cNvSpPr txBox="1"/>
          <p:nvPr/>
        </p:nvSpPr>
        <p:spPr>
          <a:xfrm>
            <a:off x="10805303" y="4275506"/>
            <a:ext cx="995314" cy="1415772"/>
          </a:xfrm>
          <a:prstGeom prst="rect">
            <a:avLst/>
          </a:prstGeom>
          <a:noFill/>
        </p:spPr>
        <p:txBody>
          <a:bodyPr wrap="square">
            <a:spAutoFit/>
          </a:bodyPr>
          <a:lstStyle/>
          <a:p>
            <a:r>
              <a:rPr lang="it-IT" sz="1200" i="1" dirty="0">
                <a:solidFill>
                  <a:srgbClr val="0070C0"/>
                </a:solidFill>
                <a:effectLst/>
                <a:latin typeface="Palatino Linotype" panose="02040502050505030304" pitchFamily="18" charset="0"/>
              </a:rPr>
              <a:t>Canone annuo ventennale </a:t>
            </a:r>
            <a:r>
              <a:rPr lang="it-IT" sz="1000" i="1" dirty="0">
                <a:solidFill>
                  <a:srgbClr val="0070C0"/>
                </a:solidFill>
                <a:effectLst/>
                <a:latin typeface="Palatino Linotype" panose="02040502050505030304" pitchFamily="18" charset="0"/>
              </a:rPr>
              <a:t>per messa in «disponibilità degli asset energetici» da parte di «terzi»</a:t>
            </a:r>
          </a:p>
        </p:txBody>
      </p:sp>
      <p:sp>
        <p:nvSpPr>
          <p:cNvPr id="30" name="CasellaDiTesto 29">
            <a:extLst>
              <a:ext uri="{FF2B5EF4-FFF2-40B4-BE49-F238E27FC236}">
                <a16:creationId xmlns:a16="http://schemas.microsoft.com/office/drawing/2014/main" id="{E7787E5A-87BE-9960-A6DC-2B4F11363202}"/>
              </a:ext>
            </a:extLst>
          </p:cNvPr>
          <p:cNvSpPr txBox="1"/>
          <p:nvPr/>
        </p:nvSpPr>
        <p:spPr>
          <a:xfrm>
            <a:off x="10165269" y="3923479"/>
            <a:ext cx="418704" cy="307777"/>
          </a:xfrm>
          <a:prstGeom prst="rect">
            <a:avLst/>
          </a:prstGeom>
          <a:noFill/>
        </p:spPr>
        <p:txBody>
          <a:bodyPr wrap="none" rtlCol="0">
            <a:spAutoFit/>
          </a:bodyPr>
          <a:lstStyle/>
          <a:p>
            <a:r>
              <a:rPr lang="it-IT" sz="1400" i="1" dirty="0">
                <a:solidFill>
                  <a:srgbClr val="002060"/>
                </a:solidFill>
                <a:latin typeface="Palatino Linotype" panose="02040502050505030304" pitchFamily="18" charset="0"/>
              </a:rPr>
              <a:t>Vs.</a:t>
            </a:r>
          </a:p>
        </p:txBody>
      </p:sp>
      <p:sp>
        <p:nvSpPr>
          <p:cNvPr id="31" name="Parentesi graffa chiusa 30">
            <a:extLst>
              <a:ext uri="{FF2B5EF4-FFF2-40B4-BE49-F238E27FC236}">
                <a16:creationId xmlns:a16="http://schemas.microsoft.com/office/drawing/2014/main" id="{31FE2D85-5D20-3014-86B3-62009A2DCF23}"/>
              </a:ext>
            </a:extLst>
          </p:cNvPr>
          <p:cNvSpPr/>
          <p:nvPr/>
        </p:nvSpPr>
        <p:spPr>
          <a:xfrm rot="16200000">
            <a:off x="8671325" y="515368"/>
            <a:ext cx="1361727" cy="5454493"/>
          </a:xfrm>
          <a:prstGeom prst="rightBrace">
            <a:avLst>
              <a:gd name="adj1" fmla="val 8333"/>
              <a:gd name="adj2" fmla="val 598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Parentesi graffa chiusa 31">
            <a:extLst>
              <a:ext uri="{FF2B5EF4-FFF2-40B4-BE49-F238E27FC236}">
                <a16:creationId xmlns:a16="http://schemas.microsoft.com/office/drawing/2014/main" id="{66711009-5749-7D77-F744-20FEBDE2ED92}"/>
              </a:ext>
            </a:extLst>
          </p:cNvPr>
          <p:cNvSpPr/>
          <p:nvPr/>
        </p:nvSpPr>
        <p:spPr>
          <a:xfrm rot="5400000">
            <a:off x="8178448" y="3461852"/>
            <a:ext cx="461665" cy="3568679"/>
          </a:xfrm>
          <a:prstGeom prst="rightBrace">
            <a:avLst>
              <a:gd name="adj1" fmla="val 8333"/>
              <a:gd name="adj2" fmla="val 598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CasellaDiTesto 32">
            <a:extLst>
              <a:ext uri="{FF2B5EF4-FFF2-40B4-BE49-F238E27FC236}">
                <a16:creationId xmlns:a16="http://schemas.microsoft.com/office/drawing/2014/main" id="{D1553959-6C20-663C-FA80-48F9AB760780}"/>
              </a:ext>
            </a:extLst>
          </p:cNvPr>
          <p:cNvSpPr txBox="1"/>
          <p:nvPr/>
        </p:nvSpPr>
        <p:spPr>
          <a:xfrm>
            <a:off x="6542927" y="5540135"/>
            <a:ext cx="3749679" cy="738664"/>
          </a:xfrm>
          <a:prstGeom prst="rect">
            <a:avLst/>
          </a:prstGeom>
          <a:noFill/>
        </p:spPr>
        <p:txBody>
          <a:bodyPr wrap="square">
            <a:spAutoFit/>
          </a:bodyPr>
          <a:lstStyle/>
          <a:p>
            <a:pPr algn="ctr"/>
            <a:r>
              <a:rPr lang="it-IT" sz="1200" b="1" dirty="0">
                <a:solidFill>
                  <a:srgbClr val="0070C0"/>
                </a:solidFill>
                <a:latin typeface="Palatino Linotype" panose="02040502050505030304" pitchFamily="18" charset="0"/>
              </a:rPr>
              <a:t>Assunzioni </a:t>
            </a:r>
            <a:r>
              <a:rPr lang="it-IT" sz="1200" dirty="0">
                <a:solidFill>
                  <a:srgbClr val="0070C0"/>
                </a:solidFill>
                <a:latin typeface="Palatino Linotype" panose="02040502050505030304" pitchFamily="18" charset="0"/>
              </a:rPr>
              <a:t>del </a:t>
            </a:r>
            <a:r>
              <a:rPr lang="it-IT" sz="1400" dirty="0">
                <a:solidFill>
                  <a:srgbClr val="0070C0"/>
                </a:solidFill>
                <a:latin typeface="Palatino Linotype" panose="02040502050505030304" pitchFamily="18" charset="0"/>
              </a:rPr>
              <a:t>Business Plan della CER</a:t>
            </a:r>
          </a:p>
          <a:p>
            <a:pPr algn="ctr"/>
            <a:r>
              <a:rPr lang="it-IT" sz="1400" dirty="0">
                <a:solidFill>
                  <a:srgbClr val="0070C0"/>
                </a:solidFill>
                <a:latin typeface="Palatino Linotype" panose="02040502050505030304" pitchFamily="18" charset="0"/>
              </a:rPr>
              <a:t>che diventano parte integrante del </a:t>
            </a:r>
            <a:r>
              <a:rPr lang="it-IT" sz="1400" b="1" dirty="0">
                <a:solidFill>
                  <a:srgbClr val="0070C0"/>
                </a:solidFill>
                <a:latin typeface="Palatino Linotype" panose="02040502050505030304" pitchFamily="18" charset="0"/>
              </a:rPr>
              <a:t>Regolamento Interno </a:t>
            </a:r>
            <a:r>
              <a:rPr lang="it-IT" sz="1400" dirty="0">
                <a:solidFill>
                  <a:srgbClr val="0070C0"/>
                </a:solidFill>
                <a:latin typeface="Palatino Linotype" panose="02040502050505030304" pitchFamily="18" charset="0"/>
              </a:rPr>
              <a:t>della CER</a:t>
            </a:r>
          </a:p>
        </p:txBody>
      </p:sp>
      <p:pic>
        <p:nvPicPr>
          <p:cNvPr id="2" name="Immagine 1">
            <a:extLst>
              <a:ext uri="{FF2B5EF4-FFF2-40B4-BE49-F238E27FC236}">
                <a16:creationId xmlns:a16="http://schemas.microsoft.com/office/drawing/2014/main" id="{7DB0443A-4DEA-A1C9-19A3-EF8FBFFD673A}"/>
              </a:ext>
            </a:extLst>
          </p:cNvPr>
          <p:cNvPicPr>
            <a:picLocks noChangeAspect="1"/>
          </p:cNvPicPr>
          <p:nvPr/>
        </p:nvPicPr>
        <p:blipFill>
          <a:blip r:embed="rId3"/>
          <a:stretch>
            <a:fillRect/>
          </a:stretch>
        </p:blipFill>
        <p:spPr>
          <a:xfrm>
            <a:off x="103322" y="6265953"/>
            <a:ext cx="487331" cy="547098"/>
          </a:xfrm>
          <a:prstGeom prst="rect">
            <a:avLst/>
          </a:prstGeom>
        </p:spPr>
      </p:pic>
      <p:sp>
        <p:nvSpPr>
          <p:cNvPr id="4" name="CasellaDiTesto 3">
            <a:extLst>
              <a:ext uri="{FF2B5EF4-FFF2-40B4-BE49-F238E27FC236}">
                <a16:creationId xmlns:a16="http://schemas.microsoft.com/office/drawing/2014/main" id="{66FECDD3-F153-2D39-9B53-881D5F1C968A}"/>
              </a:ext>
            </a:extLst>
          </p:cNvPr>
          <p:cNvSpPr txBox="1"/>
          <p:nvPr/>
        </p:nvSpPr>
        <p:spPr>
          <a:xfrm>
            <a:off x="0" y="112451"/>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6" name="CasellaDiTesto 5">
            <a:extLst>
              <a:ext uri="{FF2B5EF4-FFF2-40B4-BE49-F238E27FC236}">
                <a16:creationId xmlns:a16="http://schemas.microsoft.com/office/drawing/2014/main" id="{A683F910-8F36-FE38-E2C8-AF15FA0A00FD}"/>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
        <p:nvSpPr>
          <p:cNvPr id="8" name="Freccia giù 7">
            <a:extLst>
              <a:ext uri="{FF2B5EF4-FFF2-40B4-BE49-F238E27FC236}">
                <a16:creationId xmlns:a16="http://schemas.microsoft.com/office/drawing/2014/main" id="{3F60F96F-78F8-F2B5-514E-426E6F72679A}"/>
              </a:ext>
            </a:extLst>
          </p:cNvPr>
          <p:cNvSpPr/>
          <p:nvPr/>
        </p:nvSpPr>
        <p:spPr>
          <a:xfrm rot="16200000">
            <a:off x="3369179" y="-220272"/>
            <a:ext cx="311499" cy="100139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8679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zioni sull'autoconsumo (parte 3): le comunità energetiche | QualEnergia.it">
            <a:extLst>
              <a:ext uri="{FF2B5EF4-FFF2-40B4-BE49-F238E27FC236}">
                <a16:creationId xmlns:a16="http://schemas.microsoft.com/office/drawing/2014/main" id="{2B9A061C-7042-9DF9-7082-2D59B7815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71" y="3368646"/>
            <a:ext cx="4111944" cy="2818122"/>
          </a:xfrm>
          <a:prstGeom prst="rect">
            <a:avLst/>
          </a:prstGeom>
          <a:noFill/>
          <a:extLst>
            <a:ext uri="{909E8E84-426E-40DD-AFC4-6F175D3DCCD1}">
              <a14:hiddenFill xmlns:a14="http://schemas.microsoft.com/office/drawing/2010/main">
                <a:solidFill>
                  <a:srgbClr val="FFFFFF"/>
                </a:solidFill>
              </a14:hiddenFill>
            </a:ext>
          </a:extLst>
        </p:spPr>
      </p:pic>
      <p:sp>
        <p:nvSpPr>
          <p:cNvPr id="69" name="Rettangolo 68">
            <a:extLst>
              <a:ext uri="{FF2B5EF4-FFF2-40B4-BE49-F238E27FC236}">
                <a16:creationId xmlns:a16="http://schemas.microsoft.com/office/drawing/2014/main" id="{F0C07256-09EC-D811-FED8-2F4BA868E78D}"/>
              </a:ext>
            </a:extLst>
          </p:cNvPr>
          <p:cNvSpPr/>
          <p:nvPr/>
        </p:nvSpPr>
        <p:spPr>
          <a:xfrm>
            <a:off x="9423767" y="3483541"/>
            <a:ext cx="961899" cy="106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con angoli arrotondati 60">
            <a:extLst>
              <a:ext uri="{FF2B5EF4-FFF2-40B4-BE49-F238E27FC236}">
                <a16:creationId xmlns:a16="http://schemas.microsoft.com/office/drawing/2014/main" id="{5E1D1EDC-A12C-34A2-420C-D12F3F4A14FD}"/>
              </a:ext>
            </a:extLst>
          </p:cNvPr>
          <p:cNvSpPr/>
          <p:nvPr/>
        </p:nvSpPr>
        <p:spPr>
          <a:xfrm>
            <a:off x="802006" y="485775"/>
            <a:ext cx="6079309" cy="360537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Parallelogramma 2">
            <a:extLst>
              <a:ext uri="{FF2B5EF4-FFF2-40B4-BE49-F238E27FC236}">
                <a16:creationId xmlns:a16="http://schemas.microsoft.com/office/drawing/2014/main" id="{81CD3A42-A789-1998-7A8F-D4A8A6D0E0AC}"/>
              </a:ext>
            </a:extLst>
          </p:cNvPr>
          <p:cNvSpPr/>
          <p:nvPr/>
        </p:nvSpPr>
        <p:spPr>
          <a:xfrm>
            <a:off x="914614" y="654202"/>
            <a:ext cx="2804322" cy="1509403"/>
          </a:xfrm>
          <a:prstGeom prst="parallelogram">
            <a:avLst/>
          </a:prstGeom>
          <a:solidFill>
            <a:schemeClr val="accent4">
              <a:lumMod val="20000"/>
              <a:lumOff val="8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rgbClr val="FFC000"/>
                </a:solidFill>
                <a:highlight>
                  <a:srgbClr val="FFFF00"/>
                </a:highlight>
              </a:rPr>
              <a:t>Impianto di Generazione di Energia da FER</a:t>
            </a:r>
          </a:p>
        </p:txBody>
      </p:sp>
      <p:sp>
        <p:nvSpPr>
          <p:cNvPr id="6" name="Arco 5">
            <a:extLst>
              <a:ext uri="{FF2B5EF4-FFF2-40B4-BE49-F238E27FC236}">
                <a16:creationId xmlns:a16="http://schemas.microsoft.com/office/drawing/2014/main" id="{E6916FC8-AFE3-AC0C-BB8E-83FB3533031B}"/>
              </a:ext>
            </a:extLst>
          </p:cNvPr>
          <p:cNvSpPr/>
          <p:nvPr/>
        </p:nvSpPr>
        <p:spPr>
          <a:xfrm>
            <a:off x="3209046" y="1072861"/>
            <a:ext cx="866898" cy="1128156"/>
          </a:xfrm>
          <a:prstGeom prst="arc">
            <a:avLst/>
          </a:prstGeom>
          <a:ln w="952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7" name="Cornice 6">
            <a:extLst>
              <a:ext uri="{FF2B5EF4-FFF2-40B4-BE49-F238E27FC236}">
                <a16:creationId xmlns:a16="http://schemas.microsoft.com/office/drawing/2014/main" id="{92BE3234-F5E9-A287-4D4D-F4CB1728CA88}"/>
              </a:ext>
            </a:extLst>
          </p:cNvPr>
          <p:cNvSpPr/>
          <p:nvPr/>
        </p:nvSpPr>
        <p:spPr>
          <a:xfrm>
            <a:off x="4033075" y="1636939"/>
            <a:ext cx="1068779" cy="100828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Arco a tutto sesto 7">
            <a:extLst>
              <a:ext uri="{FF2B5EF4-FFF2-40B4-BE49-F238E27FC236}">
                <a16:creationId xmlns:a16="http://schemas.microsoft.com/office/drawing/2014/main" id="{3187E6FB-51EC-EC0B-1AB3-F04BAEAE09E7}"/>
              </a:ext>
            </a:extLst>
          </p:cNvPr>
          <p:cNvSpPr/>
          <p:nvPr/>
        </p:nvSpPr>
        <p:spPr>
          <a:xfrm>
            <a:off x="4968017" y="1354900"/>
            <a:ext cx="783772" cy="564078"/>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Cornice 8">
            <a:extLst>
              <a:ext uri="{FF2B5EF4-FFF2-40B4-BE49-F238E27FC236}">
                <a16:creationId xmlns:a16="http://schemas.microsoft.com/office/drawing/2014/main" id="{5963DA7B-C8CB-5655-C3C5-745A057951C9}"/>
              </a:ext>
            </a:extLst>
          </p:cNvPr>
          <p:cNvSpPr/>
          <p:nvPr/>
        </p:nvSpPr>
        <p:spPr>
          <a:xfrm>
            <a:off x="5621164" y="1636940"/>
            <a:ext cx="1068779" cy="10082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CasellaDiTesto 9">
            <a:extLst>
              <a:ext uri="{FF2B5EF4-FFF2-40B4-BE49-F238E27FC236}">
                <a16:creationId xmlns:a16="http://schemas.microsoft.com/office/drawing/2014/main" id="{3DEDA47E-7528-BCF6-9EA0-8168F3F955C2}"/>
              </a:ext>
            </a:extLst>
          </p:cNvPr>
          <p:cNvSpPr txBox="1"/>
          <p:nvPr/>
        </p:nvSpPr>
        <p:spPr>
          <a:xfrm>
            <a:off x="4179200" y="1787140"/>
            <a:ext cx="866898" cy="707886"/>
          </a:xfrm>
          <a:prstGeom prst="rect">
            <a:avLst/>
          </a:prstGeom>
          <a:noFill/>
        </p:spPr>
        <p:txBody>
          <a:bodyPr wrap="square" rtlCol="0">
            <a:spAutoFit/>
          </a:bodyPr>
          <a:lstStyle/>
          <a:p>
            <a:pPr algn="ctr"/>
            <a:r>
              <a:rPr lang="it-IT" sz="1000" i="1" dirty="0">
                <a:latin typeface="Palatino Linotype" panose="02040502050505030304" pitchFamily="18" charset="0"/>
              </a:rPr>
              <a:t>Inverte e altri devices tecnologici correlati</a:t>
            </a:r>
          </a:p>
        </p:txBody>
      </p:sp>
      <p:sp>
        <p:nvSpPr>
          <p:cNvPr id="11" name="CasellaDiTesto 10">
            <a:extLst>
              <a:ext uri="{FF2B5EF4-FFF2-40B4-BE49-F238E27FC236}">
                <a16:creationId xmlns:a16="http://schemas.microsoft.com/office/drawing/2014/main" id="{27253A0C-1866-E1DF-4DE0-38B8538AF7C9}"/>
              </a:ext>
            </a:extLst>
          </p:cNvPr>
          <p:cNvSpPr txBox="1"/>
          <p:nvPr/>
        </p:nvSpPr>
        <p:spPr>
          <a:xfrm>
            <a:off x="5747304" y="1778885"/>
            <a:ext cx="867254" cy="769441"/>
          </a:xfrm>
          <a:prstGeom prst="rect">
            <a:avLst/>
          </a:prstGeom>
          <a:noFill/>
        </p:spPr>
        <p:txBody>
          <a:bodyPr wrap="square" rtlCol="0">
            <a:spAutoFit/>
          </a:bodyPr>
          <a:lstStyle/>
          <a:p>
            <a:pPr algn="ctr"/>
            <a:r>
              <a:rPr lang="it-IT" sz="1100" dirty="0">
                <a:latin typeface="Palatino Linotype" panose="02040502050505030304" pitchFamily="18" charset="0"/>
              </a:rPr>
              <a:t>Eventuale batteria per accumulo</a:t>
            </a:r>
          </a:p>
        </p:txBody>
      </p:sp>
      <p:sp>
        <p:nvSpPr>
          <p:cNvPr id="12" name="Arco a tutto sesto 11">
            <a:extLst>
              <a:ext uri="{FF2B5EF4-FFF2-40B4-BE49-F238E27FC236}">
                <a16:creationId xmlns:a16="http://schemas.microsoft.com/office/drawing/2014/main" id="{32586562-6C91-7B23-962D-42EE25F2C737}"/>
              </a:ext>
            </a:extLst>
          </p:cNvPr>
          <p:cNvSpPr/>
          <p:nvPr/>
        </p:nvSpPr>
        <p:spPr>
          <a:xfrm rot="10800000">
            <a:off x="4968017" y="2338572"/>
            <a:ext cx="793669" cy="564078"/>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giù 12">
            <a:extLst>
              <a:ext uri="{FF2B5EF4-FFF2-40B4-BE49-F238E27FC236}">
                <a16:creationId xmlns:a16="http://schemas.microsoft.com/office/drawing/2014/main" id="{6AF63CA6-42B0-76E3-FD92-BA59E642841D}"/>
              </a:ext>
            </a:extLst>
          </p:cNvPr>
          <p:cNvSpPr/>
          <p:nvPr/>
        </p:nvSpPr>
        <p:spPr>
          <a:xfrm>
            <a:off x="5179706" y="2909576"/>
            <a:ext cx="360394" cy="412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ornice 13">
            <a:extLst>
              <a:ext uri="{FF2B5EF4-FFF2-40B4-BE49-F238E27FC236}">
                <a16:creationId xmlns:a16="http://schemas.microsoft.com/office/drawing/2014/main" id="{2DC1318A-FDE6-4E5D-E2F4-D60EBC25B7B6}"/>
              </a:ext>
            </a:extLst>
          </p:cNvPr>
          <p:cNvSpPr/>
          <p:nvPr/>
        </p:nvSpPr>
        <p:spPr>
          <a:xfrm>
            <a:off x="4033076" y="3343583"/>
            <a:ext cx="2656868" cy="412667"/>
          </a:xfrm>
          <a:prstGeom prst="frame">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CasellaDiTesto 14">
            <a:extLst>
              <a:ext uri="{FF2B5EF4-FFF2-40B4-BE49-F238E27FC236}">
                <a16:creationId xmlns:a16="http://schemas.microsoft.com/office/drawing/2014/main" id="{12533BA6-B922-E32E-D307-94E4E207C41D}"/>
              </a:ext>
            </a:extLst>
          </p:cNvPr>
          <p:cNvSpPr txBox="1"/>
          <p:nvPr/>
        </p:nvSpPr>
        <p:spPr>
          <a:xfrm>
            <a:off x="4579882" y="3419111"/>
            <a:ext cx="1560042" cy="261610"/>
          </a:xfrm>
          <a:prstGeom prst="rect">
            <a:avLst/>
          </a:prstGeom>
          <a:noFill/>
        </p:spPr>
        <p:txBody>
          <a:bodyPr wrap="none" rtlCol="0">
            <a:spAutoFit/>
          </a:bodyPr>
          <a:lstStyle/>
          <a:p>
            <a:r>
              <a:rPr lang="it-IT" sz="1100" i="1" dirty="0">
                <a:latin typeface="Palatino Linotype" panose="02040502050505030304" pitchFamily="18" charset="0"/>
              </a:rPr>
              <a:t>Contatore di produzione</a:t>
            </a:r>
          </a:p>
        </p:txBody>
      </p:sp>
      <p:cxnSp>
        <p:nvCxnSpPr>
          <p:cNvPr id="17" name="Connettore 1 16">
            <a:extLst>
              <a:ext uri="{FF2B5EF4-FFF2-40B4-BE49-F238E27FC236}">
                <a16:creationId xmlns:a16="http://schemas.microsoft.com/office/drawing/2014/main" id="{5E9A975B-8B92-E380-5243-77B72995BD8C}"/>
              </a:ext>
            </a:extLst>
          </p:cNvPr>
          <p:cNvCxnSpPr>
            <a:stCxn id="14" idx="2"/>
          </p:cNvCxnSpPr>
          <p:nvPr/>
        </p:nvCxnSpPr>
        <p:spPr>
          <a:xfrm flipH="1">
            <a:off x="5359903" y="3756250"/>
            <a:ext cx="1607" cy="44761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1 17">
            <a:extLst>
              <a:ext uri="{FF2B5EF4-FFF2-40B4-BE49-F238E27FC236}">
                <a16:creationId xmlns:a16="http://schemas.microsoft.com/office/drawing/2014/main" id="{C3825BBB-2F89-9147-7F47-076F117CD8C6}"/>
              </a:ext>
            </a:extLst>
          </p:cNvPr>
          <p:cNvCxnSpPr>
            <a:cxnSpLocks/>
            <a:endCxn id="26" idx="2"/>
          </p:cNvCxnSpPr>
          <p:nvPr/>
        </p:nvCxnSpPr>
        <p:spPr>
          <a:xfrm>
            <a:off x="5359903" y="4197183"/>
            <a:ext cx="315470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1 18">
            <a:extLst>
              <a:ext uri="{FF2B5EF4-FFF2-40B4-BE49-F238E27FC236}">
                <a16:creationId xmlns:a16="http://schemas.microsoft.com/office/drawing/2014/main" id="{5AD76878-B54C-431E-B849-DAEECB03FDB3}"/>
              </a:ext>
            </a:extLst>
          </p:cNvPr>
          <p:cNvCxnSpPr>
            <a:cxnSpLocks/>
          </p:cNvCxnSpPr>
          <p:nvPr/>
        </p:nvCxnSpPr>
        <p:spPr>
          <a:xfrm flipH="1">
            <a:off x="5359903" y="4197183"/>
            <a:ext cx="2695" cy="94483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ccia bidirezionale verticale 21">
            <a:extLst>
              <a:ext uri="{FF2B5EF4-FFF2-40B4-BE49-F238E27FC236}">
                <a16:creationId xmlns:a16="http://schemas.microsoft.com/office/drawing/2014/main" id="{A547BDFC-C360-0B0D-A719-587171276EE2}"/>
              </a:ext>
            </a:extLst>
          </p:cNvPr>
          <p:cNvSpPr/>
          <p:nvPr/>
        </p:nvSpPr>
        <p:spPr>
          <a:xfrm>
            <a:off x="5465719" y="4312427"/>
            <a:ext cx="295967" cy="664741"/>
          </a:xfrm>
          <a:prstGeom prst="up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ornice 23">
            <a:extLst>
              <a:ext uri="{FF2B5EF4-FFF2-40B4-BE49-F238E27FC236}">
                <a16:creationId xmlns:a16="http://schemas.microsoft.com/office/drawing/2014/main" id="{8094B785-5CB6-1AF5-08CB-332D2DBBB923}"/>
              </a:ext>
            </a:extLst>
          </p:cNvPr>
          <p:cNvSpPr/>
          <p:nvPr/>
        </p:nvSpPr>
        <p:spPr>
          <a:xfrm>
            <a:off x="4033075" y="5147347"/>
            <a:ext cx="2656868" cy="412667"/>
          </a:xfrm>
          <a:prstGeom prst="frame">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CasellaDiTesto 24">
            <a:extLst>
              <a:ext uri="{FF2B5EF4-FFF2-40B4-BE49-F238E27FC236}">
                <a16:creationId xmlns:a16="http://schemas.microsoft.com/office/drawing/2014/main" id="{57AE422A-0AB3-964C-3CCB-350280B11C0F}"/>
              </a:ext>
            </a:extLst>
          </p:cNvPr>
          <p:cNvSpPr txBox="1"/>
          <p:nvPr/>
        </p:nvSpPr>
        <p:spPr>
          <a:xfrm>
            <a:off x="4510782" y="5221855"/>
            <a:ext cx="1377300" cy="261610"/>
          </a:xfrm>
          <a:prstGeom prst="rect">
            <a:avLst/>
          </a:prstGeom>
          <a:noFill/>
        </p:spPr>
        <p:txBody>
          <a:bodyPr wrap="none" rtlCol="0">
            <a:spAutoFit/>
          </a:bodyPr>
          <a:lstStyle/>
          <a:p>
            <a:r>
              <a:rPr lang="it-IT" sz="1100" i="1" dirty="0">
                <a:latin typeface="Palatino Linotype" panose="02040502050505030304" pitchFamily="18" charset="0"/>
              </a:rPr>
              <a:t>Contatore di scambio</a:t>
            </a:r>
          </a:p>
        </p:txBody>
      </p:sp>
      <p:sp>
        <p:nvSpPr>
          <p:cNvPr id="26" name="Ovale 25">
            <a:extLst>
              <a:ext uri="{FF2B5EF4-FFF2-40B4-BE49-F238E27FC236}">
                <a16:creationId xmlns:a16="http://schemas.microsoft.com/office/drawing/2014/main" id="{7DD007A8-46A4-CEAE-3549-A0FA0AA1C97C}"/>
              </a:ext>
            </a:extLst>
          </p:cNvPr>
          <p:cNvSpPr/>
          <p:nvPr/>
        </p:nvSpPr>
        <p:spPr>
          <a:xfrm>
            <a:off x="8514610" y="3752770"/>
            <a:ext cx="961901" cy="888826"/>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accent2">
                    <a:lumMod val="50000"/>
                  </a:schemeClr>
                </a:solidFill>
                <a:latin typeface="Palatino Linotype" panose="02040502050505030304" pitchFamily="18" charset="0"/>
              </a:rPr>
              <a:t>C.E.R.</a:t>
            </a:r>
          </a:p>
        </p:txBody>
      </p:sp>
      <p:cxnSp>
        <p:nvCxnSpPr>
          <p:cNvPr id="27" name="Connettore 1 26">
            <a:extLst>
              <a:ext uri="{FF2B5EF4-FFF2-40B4-BE49-F238E27FC236}">
                <a16:creationId xmlns:a16="http://schemas.microsoft.com/office/drawing/2014/main" id="{323A4D53-424D-BD0B-3BD8-8BCFE7CBD2DB}"/>
              </a:ext>
            </a:extLst>
          </p:cNvPr>
          <p:cNvCxnSpPr>
            <a:cxnSpLocks/>
          </p:cNvCxnSpPr>
          <p:nvPr/>
        </p:nvCxnSpPr>
        <p:spPr>
          <a:xfrm flipH="1">
            <a:off x="5359903" y="5550799"/>
            <a:ext cx="2695" cy="73799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Freccia bidirezionale verticale 27">
            <a:extLst>
              <a:ext uri="{FF2B5EF4-FFF2-40B4-BE49-F238E27FC236}">
                <a16:creationId xmlns:a16="http://schemas.microsoft.com/office/drawing/2014/main" id="{B692D0A4-AB86-7B20-2473-317D6ACD4D88}"/>
              </a:ext>
            </a:extLst>
          </p:cNvPr>
          <p:cNvSpPr/>
          <p:nvPr/>
        </p:nvSpPr>
        <p:spPr>
          <a:xfrm>
            <a:off x="5465719" y="5666044"/>
            <a:ext cx="295967" cy="412668"/>
          </a:xfrm>
          <a:prstGeom prst="up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1 28">
            <a:extLst>
              <a:ext uri="{FF2B5EF4-FFF2-40B4-BE49-F238E27FC236}">
                <a16:creationId xmlns:a16="http://schemas.microsoft.com/office/drawing/2014/main" id="{91F48969-7C9C-3F79-876B-CF81895C7A9D}"/>
              </a:ext>
            </a:extLst>
          </p:cNvPr>
          <p:cNvCxnSpPr>
            <a:cxnSpLocks/>
          </p:cNvCxnSpPr>
          <p:nvPr/>
        </p:nvCxnSpPr>
        <p:spPr>
          <a:xfrm>
            <a:off x="1990725" y="6288791"/>
            <a:ext cx="6015001"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F3D05EC5-67AF-D570-F4F7-FE09EA2C31E6}"/>
              </a:ext>
            </a:extLst>
          </p:cNvPr>
          <p:cNvSpPr txBox="1"/>
          <p:nvPr/>
        </p:nvSpPr>
        <p:spPr>
          <a:xfrm>
            <a:off x="1880187" y="5960780"/>
            <a:ext cx="1016625" cy="276999"/>
          </a:xfrm>
          <a:prstGeom prst="rect">
            <a:avLst/>
          </a:prstGeom>
          <a:noFill/>
        </p:spPr>
        <p:txBody>
          <a:bodyPr wrap="none" rtlCol="0">
            <a:spAutoFit/>
          </a:bodyPr>
          <a:lstStyle/>
          <a:p>
            <a:r>
              <a:rPr lang="it-IT" sz="1200" i="1" dirty="0">
                <a:latin typeface="Palatino Linotype" panose="02040502050505030304" pitchFamily="18" charset="0"/>
              </a:rPr>
              <a:t>Rete pubblica</a:t>
            </a:r>
          </a:p>
        </p:txBody>
      </p:sp>
      <p:cxnSp>
        <p:nvCxnSpPr>
          <p:cNvPr id="34" name="Connettore 1 33">
            <a:extLst>
              <a:ext uri="{FF2B5EF4-FFF2-40B4-BE49-F238E27FC236}">
                <a16:creationId xmlns:a16="http://schemas.microsoft.com/office/drawing/2014/main" id="{84E95A2E-6340-BFBC-E6FB-D433B5D98972}"/>
              </a:ext>
            </a:extLst>
          </p:cNvPr>
          <p:cNvCxnSpPr>
            <a:cxnSpLocks/>
            <a:stCxn id="26" idx="0"/>
          </p:cNvCxnSpPr>
          <p:nvPr/>
        </p:nvCxnSpPr>
        <p:spPr>
          <a:xfrm flipV="1">
            <a:off x="8995561" y="3419111"/>
            <a:ext cx="0" cy="33365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6A0FA5C8-D300-C671-9979-29C39CD68F87}"/>
              </a:ext>
            </a:extLst>
          </p:cNvPr>
          <p:cNvCxnSpPr>
            <a:cxnSpLocks/>
          </p:cNvCxnSpPr>
          <p:nvPr/>
        </p:nvCxnSpPr>
        <p:spPr>
          <a:xfrm flipV="1">
            <a:off x="9005457" y="4628414"/>
            <a:ext cx="0" cy="33365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a:extLst>
              <a:ext uri="{FF2B5EF4-FFF2-40B4-BE49-F238E27FC236}">
                <a16:creationId xmlns:a16="http://schemas.microsoft.com/office/drawing/2014/main" id="{6A1D69DE-7861-E004-9340-B87C5D128DAE}"/>
              </a:ext>
            </a:extLst>
          </p:cNvPr>
          <p:cNvCxnSpPr>
            <a:cxnSpLocks/>
          </p:cNvCxnSpPr>
          <p:nvPr/>
        </p:nvCxnSpPr>
        <p:spPr>
          <a:xfrm flipH="1">
            <a:off x="9243890" y="3343583"/>
            <a:ext cx="598066" cy="4709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a:extLst>
              <a:ext uri="{FF2B5EF4-FFF2-40B4-BE49-F238E27FC236}">
                <a16:creationId xmlns:a16="http://schemas.microsoft.com/office/drawing/2014/main" id="{1BC6E399-14A3-031F-AC4A-72C4E88F77EB}"/>
              </a:ext>
            </a:extLst>
          </p:cNvPr>
          <p:cNvCxnSpPr>
            <a:cxnSpLocks/>
            <a:endCxn id="26" idx="5"/>
          </p:cNvCxnSpPr>
          <p:nvPr/>
        </p:nvCxnSpPr>
        <p:spPr>
          <a:xfrm flipH="1" flipV="1">
            <a:off x="9335644" y="4511430"/>
            <a:ext cx="550568" cy="41501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50162652-0F12-34A1-C96D-4EFC75A85437}"/>
              </a:ext>
            </a:extLst>
          </p:cNvPr>
          <p:cNvCxnSpPr>
            <a:cxnSpLocks/>
          </p:cNvCxnSpPr>
          <p:nvPr/>
        </p:nvCxnSpPr>
        <p:spPr>
          <a:xfrm flipH="1">
            <a:off x="9452761" y="3845599"/>
            <a:ext cx="1045027" cy="17899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1 40">
            <a:extLst>
              <a:ext uri="{FF2B5EF4-FFF2-40B4-BE49-F238E27FC236}">
                <a16:creationId xmlns:a16="http://schemas.microsoft.com/office/drawing/2014/main" id="{EF92840B-76A2-2EC6-07D1-9E1CC3767F36}"/>
              </a:ext>
            </a:extLst>
          </p:cNvPr>
          <p:cNvCxnSpPr>
            <a:cxnSpLocks/>
            <a:endCxn id="26" idx="6"/>
          </p:cNvCxnSpPr>
          <p:nvPr/>
        </p:nvCxnSpPr>
        <p:spPr>
          <a:xfrm flipH="1">
            <a:off x="9476511" y="4197183"/>
            <a:ext cx="1330035"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1 50">
            <a:extLst>
              <a:ext uri="{FF2B5EF4-FFF2-40B4-BE49-F238E27FC236}">
                <a16:creationId xmlns:a16="http://schemas.microsoft.com/office/drawing/2014/main" id="{392434A6-DEFB-223F-3B37-1B05AA948760}"/>
              </a:ext>
            </a:extLst>
          </p:cNvPr>
          <p:cNvCxnSpPr>
            <a:cxnSpLocks/>
          </p:cNvCxnSpPr>
          <p:nvPr/>
        </p:nvCxnSpPr>
        <p:spPr>
          <a:xfrm flipH="1" flipV="1">
            <a:off x="9452761" y="4398488"/>
            <a:ext cx="961899" cy="19726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Cornice 53">
            <a:extLst>
              <a:ext uri="{FF2B5EF4-FFF2-40B4-BE49-F238E27FC236}">
                <a16:creationId xmlns:a16="http://schemas.microsoft.com/office/drawing/2014/main" id="{BBB82248-88A4-D7F8-7A23-D3BC935C6F8C}"/>
              </a:ext>
            </a:extLst>
          </p:cNvPr>
          <p:cNvSpPr/>
          <p:nvPr/>
        </p:nvSpPr>
        <p:spPr>
          <a:xfrm>
            <a:off x="8680863" y="3115910"/>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1</a:t>
            </a:r>
          </a:p>
        </p:txBody>
      </p:sp>
      <p:sp>
        <p:nvSpPr>
          <p:cNvPr id="55" name="Cornice 54">
            <a:extLst>
              <a:ext uri="{FF2B5EF4-FFF2-40B4-BE49-F238E27FC236}">
                <a16:creationId xmlns:a16="http://schemas.microsoft.com/office/drawing/2014/main" id="{CB878AD4-0185-A78A-802F-25612D2621BF}"/>
              </a:ext>
            </a:extLst>
          </p:cNvPr>
          <p:cNvSpPr/>
          <p:nvPr/>
        </p:nvSpPr>
        <p:spPr>
          <a:xfrm>
            <a:off x="9853490" y="3044604"/>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2</a:t>
            </a:r>
          </a:p>
        </p:txBody>
      </p:sp>
      <p:sp>
        <p:nvSpPr>
          <p:cNvPr id="56" name="Cornice 55">
            <a:extLst>
              <a:ext uri="{FF2B5EF4-FFF2-40B4-BE49-F238E27FC236}">
                <a16:creationId xmlns:a16="http://schemas.microsoft.com/office/drawing/2014/main" id="{8F2C609E-26A8-F978-0B8B-C199D611D37A}"/>
              </a:ext>
            </a:extLst>
          </p:cNvPr>
          <p:cNvSpPr/>
          <p:nvPr/>
        </p:nvSpPr>
        <p:spPr>
          <a:xfrm>
            <a:off x="8712530" y="4952627"/>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7</a:t>
            </a:r>
          </a:p>
        </p:txBody>
      </p:sp>
      <p:sp>
        <p:nvSpPr>
          <p:cNvPr id="57" name="Cornice 56">
            <a:extLst>
              <a:ext uri="{FF2B5EF4-FFF2-40B4-BE49-F238E27FC236}">
                <a16:creationId xmlns:a16="http://schemas.microsoft.com/office/drawing/2014/main" id="{E979E61A-6EC6-4AD4-2314-DF17FC8F04BD}"/>
              </a:ext>
            </a:extLst>
          </p:cNvPr>
          <p:cNvSpPr/>
          <p:nvPr/>
        </p:nvSpPr>
        <p:spPr>
          <a:xfrm>
            <a:off x="10497788" y="3549916"/>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3</a:t>
            </a:r>
          </a:p>
        </p:txBody>
      </p:sp>
      <p:sp>
        <p:nvSpPr>
          <p:cNvPr id="58" name="Cornice 57">
            <a:extLst>
              <a:ext uri="{FF2B5EF4-FFF2-40B4-BE49-F238E27FC236}">
                <a16:creationId xmlns:a16="http://schemas.microsoft.com/office/drawing/2014/main" id="{AF8B78DF-D9C6-0B34-0AD9-7E6A510D057E}"/>
              </a:ext>
            </a:extLst>
          </p:cNvPr>
          <p:cNvSpPr/>
          <p:nvPr/>
        </p:nvSpPr>
        <p:spPr>
          <a:xfrm>
            <a:off x="10826967" y="4052264"/>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4</a:t>
            </a:r>
          </a:p>
        </p:txBody>
      </p:sp>
      <p:sp>
        <p:nvSpPr>
          <p:cNvPr id="59" name="Cornice 58">
            <a:extLst>
              <a:ext uri="{FF2B5EF4-FFF2-40B4-BE49-F238E27FC236}">
                <a16:creationId xmlns:a16="http://schemas.microsoft.com/office/drawing/2014/main" id="{07A06DD9-47F2-9283-CF5D-F5D5CC318CF9}"/>
              </a:ext>
            </a:extLst>
          </p:cNvPr>
          <p:cNvSpPr/>
          <p:nvPr/>
        </p:nvSpPr>
        <p:spPr>
          <a:xfrm>
            <a:off x="9886212" y="4932407"/>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6</a:t>
            </a:r>
          </a:p>
        </p:txBody>
      </p:sp>
      <p:sp>
        <p:nvSpPr>
          <p:cNvPr id="60" name="Cornice 59">
            <a:extLst>
              <a:ext uri="{FF2B5EF4-FFF2-40B4-BE49-F238E27FC236}">
                <a16:creationId xmlns:a16="http://schemas.microsoft.com/office/drawing/2014/main" id="{B26FEFE1-AD35-4C32-85AF-D060525885D8}"/>
              </a:ext>
            </a:extLst>
          </p:cNvPr>
          <p:cNvSpPr/>
          <p:nvPr/>
        </p:nvSpPr>
        <p:spPr>
          <a:xfrm>
            <a:off x="10447673" y="4570846"/>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5</a:t>
            </a:r>
          </a:p>
        </p:txBody>
      </p:sp>
      <p:sp>
        <p:nvSpPr>
          <p:cNvPr id="62" name="Freccia destra 61">
            <a:extLst>
              <a:ext uri="{FF2B5EF4-FFF2-40B4-BE49-F238E27FC236}">
                <a16:creationId xmlns:a16="http://schemas.microsoft.com/office/drawing/2014/main" id="{2C9753A2-8BBE-1319-D400-B4D59010F03F}"/>
              </a:ext>
            </a:extLst>
          </p:cNvPr>
          <p:cNvSpPr/>
          <p:nvPr/>
        </p:nvSpPr>
        <p:spPr>
          <a:xfrm>
            <a:off x="3291477" y="873034"/>
            <a:ext cx="4374305" cy="514286"/>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highlight>
                  <a:srgbClr val="00FFFF"/>
                </a:highlight>
                <a:latin typeface="Palatino Linotype" panose="02040502050505030304" pitchFamily="18" charset="0"/>
              </a:rPr>
              <a:t>Asset di proprietà di «terzi»</a:t>
            </a:r>
          </a:p>
        </p:txBody>
      </p:sp>
      <p:sp>
        <p:nvSpPr>
          <p:cNvPr id="65" name="CasellaDiTesto 64">
            <a:extLst>
              <a:ext uri="{FF2B5EF4-FFF2-40B4-BE49-F238E27FC236}">
                <a16:creationId xmlns:a16="http://schemas.microsoft.com/office/drawing/2014/main" id="{15E61BAA-99F1-7BED-00D7-DFC9EAB36BB7}"/>
              </a:ext>
            </a:extLst>
          </p:cNvPr>
          <p:cNvSpPr txBox="1"/>
          <p:nvPr/>
        </p:nvSpPr>
        <p:spPr>
          <a:xfrm>
            <a:off x="7753598" y="893235"/>
            <a:ext cx="2099892" cy="461665"/>
          </a:xfrm>
          <a:prstGeom prst="rect">
            <a:avLst/>
          </a:prstGeom>
          <a:solidFill>
            <a:schemeClr val="accent1">
              <a:lumMod val="20000"/>
              <a:lumOff val="80000"/>
            </a:schemeClr>
          </a:solidFill>
        </p:spPr>
        <p:txBody>
          <a:bodyPr wrap="square" rtlCol="0">
            <a:spAutoFit/>
          </a:bodyPr>
          <a:lstStyle/>
          <a:p>
            <a:pPr algn="ctr"/>
            <a:r>
              <a:rPr lang="it-IT" sz="1200" dirty="0">
                <a:solidFill>
                  <a:schemeClr val="accent1"/>
                </a:solidFill>
                <a:highlight>
                  <a:srgbClr val="00FFFF"/>
                </a:highlight>
                <a:latin typeface="Copperplate" panose="02000504000000020004" pitchFamily="2" charset="77"/>
              </a:rPr>
              <a:t>Impianto realizzato e di proprietà di «terzi»</a:t>
            </a:r>
          </a:p>
        </p:txBody>
      </p:sp>
      <p:sp>
        <p:nvSpPr>
          <p:cNvPr id="66" name="Freccia destra 65">
            <a:extLst>
              <a:ext uri="{FF2B5EF4-FFF2-40B4-BE49-F238E27FC236}">
                <a16:creationId xmlns:a16="http://schemas.microsoft.com/office/drawing/2014/main" id="{57F2E3DC-CA8F-9CBC-6DA2-DB45FF606A6E}"/>
              </a:ext>
            </a:extLst>
          </p:cNvPr>
          <p:cNvSpPr/>
          <p:nvPr/>
        </p:nvSpPr>
        <p:spPr>
          <a:xfrm rot="5400000">
            <a:off x="8314337" y="1717112"/>
            <a:ext cx="1359409" cy="713569"/>
          </a:xfrm>
          <a:prstGeom prst="rightArrow">
            <a:avLst/>
          </a:prstGeom>
          <a:solidFill>
            <a:schemeClr val="accent1">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accent1"/>
                </a:solidFill>
                <a:highlight>
                  <a:srgbClr val="00FFFF"/>
                </a:highlight>
                <a:latin typeface="Palatino Linotype" panose="02040502050505030304" pitchFamily="18" charset="0"/>
              </a:rPr>
              <a:t>Locato alla CER</a:t>
            </a:r>
          </a:p>
        </p:txBody>
      </p:sp>
      <p:sp>
        <p:nvSpPr>
          <p:cNvPr id="68" name="Segnaposto numero diapositiva 67">
            <a:extLst>
              <a:ext uri="{FF2B5EF4-FFF2-40B4-BE49-F238E27FC236}">
                <a16:creationId xmlns:a16="http://schemas.microsoft.com/office/drawing/2014/main" id="{2849B3D8-5961-4C68-73B9-CA548BAA4F36}"/>
              </a:ext>
            </a:extLst>
          </p:cNvPr>
          <p:cNvSpPr>
            <a:spLocks noGrp="1"/>
          </p:cNvSpPr>
          <p:nvPr>
            <p:ph type="sldNum" sz="quarter" idx="12"/>
          </p:nvPr>
        </p:nvSpPr>
        <p:spPr/>
        <p:txBody>
          <a:bodyPr/>
          <a:lstStyle/>
          <a:p>
            <a:fld id="{C8B92C26-1B65-2440-8B1F-41834F12A775}" type="slidenum">
              <a:rPr lang="it-IT" smtClean="0"/>
              <a:t>28</a:t>
            </a:fld>
            <a:endParaRPr lang="it-IT"/>
          </a:p>
        </p:txBody>
      </p:sp>
      <p:pic>
        <p:nvPicPr>
          <p:cNvPr id="4" name="Immagine 3">
            <a:extLst>
              <a:ext uri="{FF2B5EF4-FFF2-40B4-BE49-F238E27FC236}">
                <a16:creationId xmlns:a16="http://schemas.microsoft.com/office/drawing/2014/main" id="{B10A5164-B589-E2B6-1528-99DAA6C491F6}"/>
              </a:ext>
            </a:extLst>
          </p:cNvPr>
          <p:cNvPicPr>
            <a:picLocks noChangeAspect="1"/>
          </p:cNvPicPr>
          <p:nvPr/>
        </p:nvPicPr>
        <p:blipFill>
          <a:blip r:embed="rId3"/>
          <a:stretch>
            <a:fillRect/>
          </a:stretch>
        </p:blipFill>
        <p:spPr>
          <a:xfrm>
            <a:off x="103322" y="6265953"/>
            <a:ext cx="487331" cy="547098"/>
          </a:xfrm>
          <a:prstGeom prst="rect">
            <a:avLst/>
          </a:prstGeom>
        </p:spPr>
      </p:pic>
      <p:sp>
        <p:nvSpPr>
          <p:cNvPr id="2" name="CasellaDiTesto 1">
            <a:extLst>
              <a:ext uri="{FF2B5EF4-FFF2-40B4-BE49-F238E27FC236}">
                <a16:creationId xmlns:a16="http://schemas.microsoft.com/office/drawing/2014/main" id="{AC6290F4-1C75-F45E-6E15-207E7E8C96B9}"/>
              </a:ext>
            </a:extLst>
          </p:cNvPr>
          <p:cNvSpPr txBox="1"/>
          <p:nvPr/>
        </p:nvSpPr>
        <p:spPr>
          <a:xfrm>
            <a:off x="10167725" y="839892"/>
            <a:ext cx="1914785" cy="1015663"/>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pPr algn="ctr"/>
            <a:r>
              <a:rPr lang="it-IT" sz="1200" b="1" dirty="0">
                <a:solidFill>
                  <a:schemeClr val="accent1"/>
                </a:solidFill>
                <a:effectLst/>
                <a:latin typeface="Copperplate" panose="02000504000000020004" pitchFamily="2" charset="77"/>
              </a:rPr>
              <a:t>La scelta di assumere la disponibilità di Impianti realizzati per la CER da «terzi»</a:t>
            </a:r>
            <a:endParaRPr lang="it-IT" sz="1200" b="1" dirty="0">
              <a:solidFill>
                <a:schemeClr val="accent1"/>
              </a:solidFill>
              <a:latin typeface="Copperplate" panose="02000504000000020004" pitchFamily="2" charset="77"/>
            </a:endParaRPr>
          </a:p>
        </p:txBody>
      </p:sp>
      <p:sp>
        <p:nvSpPr>
          <p:cNvPr id="5" name="CasellaDiTesto 4">
            <a:extLst>
              <a:ext uri="{FF2B5EF4-FFF2-40B4-BE49-F238E27FC236}">
                <a16:creationId xmlns:a16="http://schemas.microsoft.com/office/drawing/2014/main" id="{BA35C0E4-9F80-A1AA-DADE-052345982095}"/>
              </a:ext>
            </a:extLst>
          </p:cNvPr>
          <p:cNvSpPr txBox="1"/>
          <p:nvPr/>
        </p:nvSpPr>
        <p:spPr>
          <a:xfrm>
            <a:off x="4203905" y="69588"/>
            <a:ext cx="7769020" cy="369332"/>
          </a:xfrm>
          <a:prstGeom prst="rect">
            <a:avLst/>
          </a:prstGeom>
          <a:solidFill>
            <a:schemeClr val="accent6">
              <a:lumMod val="20000"/>
              <a:lumOff val="80000"/>
            </a:schemeClr>
          </a:solidFill>
        </p:spPr>
        <p:txBody>
          <a:bodyPr wrap="square">
            <a:spAutoFit/>
          </a:bodyPr>
          <a:lstStyle/>
          <a:p>
            <a:pPr algn="ctr"/>
            <a:r>
              <a:rPr lang="en-US" b="1" dirty="0" err="1">
                <a:solidFill>
                  <a:schemeClr val="accent1"/>
                </a:solidFill>
                <a:latin typeface="Copperplate" panose="02000504000000020004" pitchFamily="2" charset="77"/>
              </a:rPr>
              <a:t>Indicazioni</a:t>
            </a:r>
            <a:r>
              <a:rPr lang="en-US" b="1" dirty="0">
                <a:solidFill>
                  <a:schemeClr val="accent1"/>
                </a:solidFill>
                <a:latin typeface="Copperplate" panose="02000504000000020004" pitchFamily="2" charset="77"/>
              </a:rPr>
              <a:t> </a:t>
            </a:r>
            <a:r>
              <a:rPr lang="en-US" b="1" dirty="0" err="1">
                <a:solidFill>
                  <a:schemeClr val="accent1"/>
                </a:solidFill>
                <a:latin typeface="Copperplate" panose="02000504000000020004" pitchFamily="2" charset="77"/>
              </a:rPr>
              <a:t>gestionali</a:t>
            </a:r>
            <a:endParaRPr lang="it-IT" b="1" dirty="0">
              <a:solidFill>
                <a:schemeClr val="accent1"/>
              </a:solidFill>
              <a:effectLst/>
              <a:latin typeface="Copperplate" panose="02000504000000020004" pitchFamily="2" charset="77"/>
            </a:endParaRPr>
          </a:p>
        </p:txBody>
      </p:sp>
      <p:sp>
        <p:nvSpPr>
          <p:cNvPr id="16" name="CasellaDiTesto 15">
            <a:extLst>
              <a:ext uri="{FF2B5EF4-FFF2-40B4-BE49-F238E27FC236}">
                <a16:creationId xmlns:a16="http://schemas.microsoft.com/office/drawing/2014/main" id="{DAE704F0-25B2-C26F-157C-F7CD78094D9E}"/>
              </a:ext>
            </a:extLst>
          </p:cNvPr>
          <p:cNvSpPr txBox="1"/>
          <p:nvPr/>
        </p:nvSpPr>
        <p:spPr>
          <a:xfrm>
            <a:off x="5128273" y="6574211"/>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
        <p:nvSpPr>
          <p:cNvPr id="23" name="Freccia destra 22">
            <a:extLst>
              <a:ext uri="{FF2B5EF4-FFF2-40B4-BE49-F238E27FC236}">
                <a16:creationId xmlns:a16="http://schemas.microsoft.com/office/drawing/2014/main" id="{B400CEDB-F779-8BC4-E849-962240610342}"/>
              </a:ext>
            </a:extLst>
          </p:cNvPr>
          <p:cNvSpPr/>
          <p:nvPr/>
        </p:nvSpPr>
        <p:spPr>
          <a:xfrm rot="5400000">
            <a:off x="10920573" y="369486"/>
            <a:ext cx="262969" cy="545514"/>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5772ED30-DBAB-A09A-345B-BE5CC00CE545}"/>
              </a:ext>
            </a:extLst>
          </p:cNvPr>
          <p:cNvSpPr txBox="1"/>
          <p:nvPr/>
        </p:nvSpPr>
        <p:spPr>
          <a:xfrm>
            <a:off x="0" y="122167"/>
            <a:ext cx="4033075"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31" name="Freccia giù 30">
            <a:extLst>
              <a:ext uri="{FF2B5EF4-FFF2-40B4-BE49-F238E27FC236}">
                <a16:creationId xmlns:a16="http://schemas.microsoft.com/office/drawing/2014/main" id="{3A09A9E6-2B6F-550A-C400-D2158B46F10B}"/>
              </a:ext>
            </a:extLst>
          </p:cNvPr>
          <p:cNvSpPr/>
          <p:nvPr/>
        </p:nvSpPr>
        <p:spPr>
          <a:xfrm rot="16200000">
            <a:off x="3394337" y="-245432"/>
            <a:ext cx="311499" cy="1051715"/>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18288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F2E7933-BA01-7FB1-66FD-CCEA355FCE97}"/>
              </a:ext>
            </a:extLst>
          </p:cNvPr>
          <p:cNvSpPr>
            <a:spLocks noGrp="1"/>
          </p:cNvSpPr>
          <p:nvPr>
            <p:ph type="sldNum" sz="quarter" idx="12"/>
          </p:nvPr>
        </p:nvSpPr>
        <p:spPr/>
        <p:txBody>
          <a:bodyPr/>
          <a:lstStyle/>
          <a:p>
            <a:fld id="{C8B92C26-1B65-2440-8B1F-41834F12A775}" type="slidenum">
              <a:rPr lang="it-IT" smtClean="0"/>
              <a:t>29</a:t>
            </a:fld>
            <a:endParaRPr lang="it-IT"/>
          </a:p>
        </p:txBody>
      </p:sp>
      <p:sp>
        <p:nvSpPr>
          <p:cNvPr id="5" name="CasellaDiTesto 4">
            <a:extLst>
              <a:ext uri="{FF2B5EF4-FFF2-40B4-BE49-F238E27FC236}">
                <a16:creationId xmlns:a16="http://schemas.microsoft.com/office/drawing/2014/main" id="{F7221684-D331-7BEC-0A67-4BB1B868D894}"/>
              </a:ext>
            </a:extLst>
          </p:cNvPr>
          <p:cNvSpPr txBox="1"/>
          <p:nvPr/>
        </p:nvSpPr>
        <p:spPr>
          <a:xfrm>
            <a:off x="769435" y="4469275"/>
            <a:ext cx="3325866" cy="584775"/>
          </a:xfrm>
          <a:prstGeom prst="rect">
            <a:avLst/>
          </a:prstGeom>
          <a:solidFill>
            <a:schemeClr val="accent6">
              <a:lumMod val="20000"/>
              <a:lumOff val="80000"/>
            </a:schemeClr>
          </a:solidFill>
          <a:ln w="28575">
            <a:solidFill>
              <a:schemeClr val="accent6">
                <a:lumMod val="60000"/>
                <a:lumOff val="40000"/>
              </a:schemeClr>
            </a:solidFill>
          </a:ln>
        </p:spPr>
        <p:txBody>
          <a:bodyPr wrap="square">
            <a:spAutoFit/>
          </a:bodyPr>
          <a:lstStyle/>
          <a:p>
            <a:pPr algn="ctr"/>
            <a:r>
              <a:rPr lang="it-IT" sz="1600" b="1" i="1" dirty="0">
                <a:solidFill>
                  <a:schemeClr val="accent1"/>
                </a:solidFill>
                <a:latin typeface="Palatino Linotype" panose="02040502050505030304" pitchFamily="18" charset="0"/>
              </a:rPr>
              <a:t>Avvio della Procedura </a:t>
            </a:r>
          </a:p>
          <a:p>
            <a:pPr algn="ctr"/>
            <a:r>
              <a:rPr lang="it-IT" sz="1600" b="1" i="1" dirty="0">
                <a:solidFill>
                  <a:schemeClr val="accent1"/>
                </a:solidFill>
                <a:latin typeface="Palatino Linotype" panose="02040502050505030304" pitchFamily="18" charset="0"/>
              </a:rPr>
              <a:t>per R</a:t>
            </a:r>
            <a:r>
              <a:rPr lang="it-IT" sz="1600" b="1" i="1" dirty="0">
                <a:solidFill>
                  <a:schemeClr val="accent1"/>
                </a:solidFill>
                <a:effectLst/>
                <a:latin typeface="Palatino Linotype" panose="02040502050505030304" pitchFamily="18" charset="0"/>
              </a:rPr>
              <a:t>ichiedere gli incentivi al GSE</a:t>
            </a:r>
            <a:endParaRPr lang="it-IT" sz="1600" b="1" i="1" dirty="0">
              <a:solidFill>
                <a:schemeClr val="accent1"/>
              </a:solidFill>
              <a:latin typeface="Palatino Linotype" panose="02040502050505030304" pitchFamily="18" charset="0"/>
            </a:endParaRPr>
          </a:p>
        </p:txBody>
      </p:sp>
      <p:sp>
        <p:nvSpPr>
          <p:cNvPr id="7" name="CasellaDiTesto 6">
            <a:extLst>
              <a:ext uri="{FF2B5EF4-FFF2-40B4-BE49-F238E27FC236}">
                <a16:creationId xmlns:a16="http://schemas.microsoft.com/office/drawing/2014/main" id="{04F6AA43-0B41-E7AF-9691-02392DB9D65F}"/>
              </a:ext>
            </a:extLst>
          </p:cNvPr>
          <p:cNvSpPr txBox="1"/>
          <p:nvPr/>
        </p:nvSpPr>
        <p:spPr>
          <a:xfrm>
            <a:off x="419784" y="539852"/>
            <a:ext cx="8635006" cy="3077766"/>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it-IT" sz="1600" dirty="0">
                <a:effectLst/>
                <a:latin typeface="Palatino Linotype" panose="02040502050505030304" pitchFamily="18" charset="0"/>
              </a:rPr>
              <a:t>Adunanza dei Soci secondo le modalità statutarie appena implementate in sede di Costituzione della CER;</a:t>
            </a:r>
          </a:p>
          <a:p>
            <a:pPr marL="285750" indent="-285750">
              <a:spcBef>
                <a:spcPts val="600"/>
              </a:spcBef>
              <a:spcAft>
                <a:spcPts val="600"/>
              </a:spcAft>
              <a:buFont typeface="Arial" panose="020B0604020202020204" pitchFamily="34" charset="0"/>
              <a:buChar char="•"/>
            </a:pPr>
            <a:r>
              <a:rPr lang="it-IT" sz="1600" dirty="0">
                <a:latin typeface="Palatino Linotype" panose="02040502050505030304" pitchFamily="18" charset="0"/>
              </a:rPr>
              <a:t>Approvazione del Regolamento Interno;</a:t>
            </a:r>
          </a:p>
          <a:p>
            <a:pPr marL="285750" indent="-285750">
              <a:spcBef>
                <a:spcPts val="600"/>
              </a:spcBef>
              <a:spcAft>
                <a:spcPts val="600"/>
              </a:spcAft>
              <a:buFont typeface="Arial" panose="020B0604020202020204" pitchFamily="34" charset="0"/>
              <a:buChar char="•"/>
            </a:pPr>
            <a:r>
              <a:rPr lang="it-IT" sz="1600" dirty="0">
                <a:effectLst/>
                <a:latin typeface="Palatino Linotype" panose="02040502050505030304" pitchFamily="18" charset="0"/>
              </a:rPr>
              <a:t>Approvazione del Master Plan Operativo, come da Atto Costitutivo;</a:t>
            </a:r>
          </a:p>
          <a:p>
            <a:pPr marL="285750" indent="-285750">
              <a:spcBef>
                <a:spcPts val="600"/>
              </a:spcBef>
              <a:spcAft>
                <a:spcPts val="600"/>
              </a:spcAft>
              <a:buFont typeface="Arial" panose="020B0604020202020204" pitchFamily="34" charset="0"/>
              <a:buChar char="•"/>
            </a:pPr>
            <a:r>
              <a:rPr lang="it-IT" sz="1600" dirty="0">
                <a:latin typeface="Palatino Linotype" panose="02040502050505030304" pitchFamily="18" charset="0"/>
              </a:rPr>
              <a:t>Nomine e organizzazione interna;</a:t>
            </a:r>
            <a:endParaRPr lang="it-IT" sz="1600" dirty="0">
              <a:effectLst/>
              <a:latin typeface="Palatino Linotype" panose="02040502050505030304" pitchFamily="18" charset="0"/>
            </a:endParaRPr>
          </a:p>
          <a:p>
            <a:pPr marL="285750" indent="-285750">
              <a:spcBef>
                <a:spcPts val="600"/>
              </a:spcBef>
              <a:spcAft>
                <a:spcPts val="600"/>
              </a:spcAft>
              <a:buFont typeface="Arial" panose="020B0604020202020204" pitchFamily="34" charset="0"/>
              <a:buChar char="•"/>
            </a:pPr>
            <a:r>
              <a:rPr lang="it-IT" sz="1600" dirty="0">
                <a:effectLst/>
                <a:latin typeface="Palatino Linotype" panose="02040502050505030304" pitchFamily="18" charset="0"/>
              </a:rPr>
              <a:t>Nomina di un </a:t>
            </a:r>
            <a:r>
              <a:rPr lang="it-IT" sz="1600" b="1" u="sng" dirty="0">
                <a:solidFill>
                  <a:srgbClr val="0070C0"/>
                </a:solidFill>
                <a:effectLst/>
                <a:latin typeface="Palatino Linotype" panose="02040502050505030304" pitchFamily="18" charset="0"/>
              </a:rPr>
              <a:t>Soggetto Referente (SR)</a:t>
            </a:r>
          </a:p>
          <a:p>
            <a:pPr marL="285750" indent="-285750">
              <a:spcBef>
                <a:spcPts val="600"/>
              </a:spcBef>
              <a:spcAft>
                <a:spcPts val="600"/>
              </a:spcAft>
              <a:buFont typeface="Arial" panose="020B0604020202020204" pitchFamily="34" charset="0"/>
              <a:buChar char="•"/>
            </a:pPr>
            <a:r>
              <a:rPr lang="it-IT" sz="1600" dirty="0">
                <a:effectLst/>
                <a:latin typeface="Palatino Linotype" panose="02040502050505030304" pitchFamily="18" charset="0"/>
              </a:rPr>
              <a:t>Deliberare Mandato al SR affinché avvii la richiesta di accesso al servizio di valorizzazione incentivazione dell’energia condivisa del GSE, secondo le modalità descritte nelle Regole Tecniche del GSE</a:t>
            </a:r>
            <a:endParaRPr lang="it-IT" sz="1600" dirty="0">
              <a:latin typeface="Palatino Linotype" panose="02040502050505030304" pitchFamily="18" charset="0"/>
            </a:endParaRPr>
          </a:p>
        </p:txBody>
      </p:sp>
      <p:sp>
        <p:nvSpPr>
          <p:cNvPr id="8" name="CasellaDiTesto 7">
            <a:extLst>
              <a:ext uri="{FF2B5EF4-FFF2-40B4-BE49-F238E27FC236}">
                <a16:creationId xmlns:a16="http://schemas.microsoft.com/office/drawing/2014/main" id="{F4FD3F90-BAB2-D855-B698-082265031B65}"/>
              </a:ext>
            </a:extLst>
          </p:cNvPr>
          <p:cNvSpPr txBox="1"/>
          <p:nvPr/>
        </p:nvSpPr>
        <p:spPr>
          <a:xfrm>
            <a:off x="4510681" y="4469275"/>
            <a:ext cx="7454011" cy="1546577"/>
          </a:xfrm>
          <a:prstGeom prst="rect">
            <a:avLst/>
          </a:prstGeom>
          <a:noFill/>
        </p:spPr>
        <p:txBody>
          <a:bodyPr wrap="square">
            <a:spAutoFit/>
          </a:bodyPr>
          <a:lstStyle/>
          <a:p>
            <a:r>
              <a:rPr lang="it-IT" sz="1050" i="1" dirty="0">
                <a:latin typeface="Palatino Linotype" panose="02040502050505030304" pitchFamily="18" charset="0"/>
              </a:rPr>
              <a:t>È il servizio erogato dal GSE rivolto ai gruppi di </a:t>
            </a:r>
            <a:r>
              <a:rPr lang="it-IT" sz="1050" i="1" dirty="0" err="1">
                <a:latin typeface="Palatino Linotype" panose="02040502050505030304" pitchFamily="18" charset="0"/>
              </a:rPr>
              <a:t>autoconsumatori</a:t>
            </a:r>
            <a:r>
              <a:rPr lang="it-IT" sz="1050" i="1" dirty="0">
                <a:latin typeface="Palatino Linotype" panose="02040502050505030304" pitchFamily="18" charset="0"/>
              </a:rPr>
              <a:t> di energia rinnovabile che agiscono collettivamente ovvero alle comunità di energia rinnovabile che rispettano i requisiti di cui all'Allegato A alla delibera 318/2020/</a:t>
            </a:r>
            <a:r>
              <a:rPr lang="it-IT" sz="1050" i="1" dirty="0" err="1">
                <a:latin typeface="Palatino Linotype" panose="02040502050505030304" pitchFamily="18" charset="0"/>
              </a:rPr>
              <a:t>R</a:t>
            </a:r>
            <a:r>
              <a:rPr lang="it-IT" sz="1050" i="1" dirty="0">
                <a:latin typeface="Palatino Linotype" panose="02040502050505030304" pitchFamily="18" charset="0"/>
              </a:rPr>
              <a:t>/</a:t>
            </a:r>
            <a:r>
              <a:rPr lang="it-IT" sz="1050" i="1" dirty="0" err="1">
                <a:latin typeface="Palatino Linotype" panose="02040502050505030304" pitchFamily="18" charset="0"/>
              </a:rPr>
              <a:t>eel</a:t>
            </a:r>
            <a:r>
              <a:rPr lang="it-IT" sz="1050" i="1" dirty="0">
                <a:latin typeface="Palatino Linotype" panose="02040502050505030304" pitchFamily="18" charset="0"/>
              </a:rPr>
              <a:t> dell'ARERA. </a:t>
            </a:r>
          </a:p>
          <a:p>
            <a:r>
              <a:rPr lang="it-IT" sz="1050" i="1" dirty="0">
                <a:latin typeface="Palatino Linotype" panose="02040502050505030304" pitchFamily="18" charset="0"/>
              </a:rPr>
              <a:t>I corrispettivi economici, riconosciuti per la durata di 20 anni, sono calcolati sull'energia elettrica condivisa che è pari al minimo, su base oraria, tra l'energia elettrica effettivamente immessa in rete e l'energia elettrica prelevata rispettivamente dagli impianti e dai clienti finali che rilevano per la configurazione.  I contributi economici possono essere di 2 tipologie: </a:t>
            </a:r>
          </a:p>
          <a:p>
            <a:pPr marL="762000"/>
            <a:r>
              <a:rPr lang="it-IT" sz="1050" i="1" dirty="0">
                <a:latin typeface="Palatino Linotype" panose="02040502050505030304" pitchFamily="18" charset="0"/>
              </a:rPr>
              <a:t>-valorizzazione dell'energia condivisa, mediante la restituzione delle componenti tariffarie previste dalla Delibera 318/2020/</a:t>
            </a:r>
            <a:r>
              <a:rPr lang="it-IT" sz="1050" i="1" dirty="0" err="1">
                <a:latin typeface="Palatino Linotype" panose="02040502050505030304" pitchFamily="18" charset="0"/>
              </a:rPr>
              <a:t>R</a:t>
            </a:r>
            <a:r>
              <a:rPr lang="it-IT" sz="1050" i="1" dirty="0">
                <a:latin typeface="Palatino Linotype" panose="02040502050505030304" pitchFamily="18" charset="0"/>
              </a:rPr>
              <a:t>/</a:t>
            </a:r>
            <a:r>
              <a:rPr lang="it-IT" sz="1050" i="1" dirty="0" err="1">
                <a:latin typeface="Palatino Linotype" panose="02040502050505030304" pitchFamily="18" charset="0"/>
              </a:rPr>
              <a:t>eel</a:t>
            </a:r>
            <a:r>
              <a:rPr lang="it-IT" sz="1050" i="1" dirty="0">
                <a:latin typeface="Palatino Linotype" panose="02040502050505030304" pitchFamily="18" charset="0"/>
              </a:rPr>
              <a:t>;</a:t>
            </a:r>
          </a:p>
          <a:p>
            <a:pPr marL="762000"/>
            <a:r>
              <a:rPr lang="it-IT" sz="1050" i="1" dirty="0">
                <a:latin typeface="Palatino Linotype" panose="02040502050505030304" pitchFamily="18" charset="0"/>
              </a:rPr>
              <a:t>-incentivazione dell'energia elettrica condivisa (tariffa premio), pari a 100 €/MWh per i gruppi di </a:t>
            </a:r>
            <a:r>
              <a:rPr lang="it-IT" sz="1050" i="1" dirty="0" err="1">
                <a:latin typeface="Palatino Linotype" panose="02040502050505030304" pitchFamily="18" charset="0"/>
              </a:rPr>
              <a:t>autoconsumatori</a:t>
            </a:r>
            <a:r>
              <a:rPr lang="it-IT" sz="1050" i="1" dirty="0">
                <a:latin typeface="Palatino Linotype" panose="02040502050505030304" pitchFamily="18" charset="0"/>
              </a:rPr>
              <a:t> e 110 €/MWh per le comunità di energia, così come definita dal DM MISE 16 settembre 2020.</a:t>
            </a:r>
          </a:p>
        </p:txBody>
      </p:sp>
      <p:cxnSp>
        <p:nvCxnSpPr>
          <p:cNvPr id="12" name="Connettore 4 11">
            <a:extLst>
              <a:ext uri="{FF2B5EF4-FFF2-40B4-BE49-F238E27FC236}">
                <a16:creationId xmlns:a16="http://schemas.microsoft.com/office/drawing/2014/main" id="{F5919E12-9821-3CB7-E560-C95D588CF9CC}"/>
              </a:ext>
            </a:extLst>
          </p:cNvPr>
          <p:cNvCxnSpPr>
            <a:cxnSpLocks/>
          </p:cNvCxnSpPr>
          <p:nvPr/>
        </p:nvCxnSpPr>
        <p:spPr>
          <a:xfrm rot="5400000">
            <a:off x="2442979" y="2848067"/>
            <a:ext cx="1698626" cy="1444294"/>
          </a:xfrm>
          <a:prstGeom prst="bentConnector3">
            <a:avLst/>
          </a:prstGeom>
          <a:ln w="28575">
            <a:prstDash val="dashDot"/>
            <a:tailEnd type="triangle"/>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EB54EDEC-5364-59A6-5AFE-90A3BA9ADFF6}"/>
              </a:ext>
            </a:extLst>
          </p:cNvPr>
          <p:cNvPicPr>
            <a:picLocks noChangeAspect="1"/>
          </p:cNvPicPr>
          <p:nvPr/>
        </p:nvPicPr>
        <p:blipFill>
          <a:blip r:embed="rId2"/>
          <a:stretch>
            <a:fillRect/>
          </a:stretch>
        </p:blipFill>
        <p:spPr>
          <a:xfrm>
            <a:off x="103322" y="6265953"/>
            <a:ext cx="487331" cy="547098"/>
          </a:xfrm>
          <a:prstGeom prst="rect">
            <a:avLst/>
          </a:prstGeom>
        </p:spPr>
      </p:pic>
      <p:sp>
        <p:nvSpPr>
          <p:cNvPr id="6" name="CasellaDiTesto 5">
            <a:extLst>
              <a:ext uri="{FF2B5EF4-FFF2-40B4-BE49-F238E27FC236}">
                <a16:creationId xmlns:a16="http://schemas.microsoft.com/office/drawing/2014/main" id="{0EEA4F29-3E4F-C97F-4954-F949BD7F75E6}"/>
              </a:ext>
            </a:extLst>
          </p:cNvPr>
          <p:cNvSpPr txBox="1"/>
          <p:nvPr/>
        </p:nvSpPr>
        <p:spPr>
          <a:xfrm>
            <a:off x="4459760" y="105131"/>
            <a:ext cx="3777926" cy="369332"/>
          </a:xfrm>
          <a:prstGeom prst="rect">
            <a:avLst/>
          </a:prstGeom>
          <a:solidFill>
            <a:schemeClr val="accent6">
              <a:lumMod val="20000"/>
              <a:lumOff val="80000"/>
            </a:schemeClr>
          </a:solidFill>
        </p:spPr>
        <p:txBody>
          <a:bodyPr wrap="square">
            <a:spAutoFit/>
          </a:bodyPr>
          <a:lstStyle/>
          <a:p>
            <a:pPr algn="ctr"/>
            <a:r>
              <a:rPr lang="en-US" b="1" dirty="0" err="1">
                <a:solidFill>
                  <a:schemeClr val="accent1"/>
                </a:solidFill>
                <a:latin typeface="Copperplate" panose="02000504000000020004" pitchFamily="2" charset="77"/>
              </a:rPr>
              <a:t>Indicazioni</a:t>
            </a:r>
            <a:r>
              <a:rPr lang="en-US" b="1" dirty="0">
                <a:solidFill>
                  <a:schemeClr val="accent1"/>
                </a:solidFill>
                <a:latin typeface="Copperplate" panose="02000504000000020004" pitchFamily="2" charset="77"/>
              </a:rPr>
              <a:t> </a:t>
            </a:r>
            <a:r>
              <a:rPr lang="en-US" b="1" dirty="0" err="1">
                <a:solidFill>
                  <a:schemeClr val="accent1"/>
                </a:solidFill>
                <a:latin typeface="Copperplate" panose="02000504000000020004" pitchFamily="2" charset="77"/>
              </a:rPr>
              <a:t>gestionali</a:t>
            </a:r>
            <a:endParaRPr lang="it-IT" b="1" dirty="0">
              <a:solidFill>
                <a:schemeClr val="accent1"/>
              </a:solidFill>
              <a:effectLst/>
              <a:latin typeface="Copperplate" panose="02000504000000020004" pitchFamily="2" charset="77"/>
            </a:endParaRPr>
          </a:p>
        </p:txBody>
      </p:sp>
      <p:sp>
        <p:nvSpPr>
          <p:cNvPr id="4" name="CasellaDiTesto 3">
            <a:extLst>
              <a:ext uri="{FF2B5EF4-FFF2-40B4-BE49-F238E27FC236}">
                <a16:creationId xmlns:a16="http://schemas.microsoft.com/office/drawing/2014/main" id="{824969CC-8F43-A0AB-2935-F060FCC8FEFD}"/>
              </a:ext>
            </a:extLst>
          </p:cNvPr>
          <p:cNvSpPr txBox="1"/>
          <p:nvPr/>
        </p:nvSpPr>
        <p:spPr>
          <a:xfrm>
            <a:off x="5128273" y="6574211"/>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
        <p:nvSpPr>
          <p:cNvPr id="9" name="CasellaDiTesto 8">
            <a:extLst>
              <a:ext uri="{FF2B5EF4-FFF2-40B4-BE49-F238E27FC236}">
                <a16:creationId xmlns:a16="http://schemas.microsoft.com/office/drawing/2014/main" id="{DA3CE21D-E998-EBCA-BF03-D7EB973812B4}"/>
              </a:ext>
            </a:extLst>
          </p:cNvPr>
          <p:cNvSpPr txBox="1"/>
          <p:nvPr/>
        </p:nvSpPr>
        <p:spPr>
          <a:xfrm>
            <a:off x="0" y="112451"/>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10" name="Freccia giù 9">
            <a:extLst>
              <a:ext uri="{FF2B5EF4-FFF2-40B4-BE49-F238E27FC236}">
                <a16:creationId xmlns:a16="http://schemas.microsoft.com/office/drawing/2014/main" id="{5677D214-C273-ED6D-9B1E-32435EDBB29F}"/>
              </a:ext>
            </a:extLst>
          </p:cNvPr>
          <p:cNvSpPr/>
          <p:nvPr/>
        </p:nvSpPr>
        <p:spPr>
          <a:xfrm rot="16200000">
            <a:off x="3369179" y="-220272"/>
            <a:ext cx="311499" cy="100139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4953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7944E-3ECB-E7B5-FD67-95EA19F3CBC9}"/>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16F44A5-370A-2E2A-24CB-3DDE8350E1ED}"/>
              </a:ext>
            </a:extLst>
          </p:cNvPr>
          <p:cNvSpPr>
            <a:spLocks noGrp="1"/>
          </p:cNvSpPr>
          <p:nvPr>
            <p:ph type="sldNum" sz="quarter" idx="12"/>
          </p:nvPr>
        </p:nvSpPr>
        <p:spPr/>
        <p:txBody>
          <a:bodyPr/>
          <a:lstStyle/>
          <a:p>
            <a:fld id="{C8B92C26-1B65-2440-8B1F-41834F12A775}" type="slidenum">
              <a:rPr lang="it-IT" smtClean="0"/>
              <a:t>3</a:t>
            </a:fld>
            <a:endParaRPr lang="it-IT"/>
          </a:p>
        </p:txBody>
      </p:sp>
      <p:sp>
        <p:nvSpPr>
          <p:cNvPr id="5" name="CasellaDiTesto 4">
            <a:extLst>
              <a:ext uri="{FF2B5EF4-FFF2-40B4-BE49-F238E27FC236}">
                <a16:creationId xmlns:a16="http://schemas.microsoft.com/office/drawing/2014/main" id="{148D8DDD-D5D0-5A44-AAB4-D1B34ADE0778}"/>
              </a:ext>
            </a:extLst>
          </p:cNvPr>
          <p:cNvSpPr txBox="1"/>
          <p:nvPr/>
        </p:nvSpPr>
        <p:spPr>
          <a:xfrm>
            <a:off x="4006839" y="1115128"/>
            <a:ext cx="4301892" cy="338554"/>
          </a:xfrm>
          <a:prstGeom prst="rect">
            <a:avLst/>
          </a:prstGeom>
          <a:noFill/>
          <a:ln w="15875">
            <a:solidFill>
              <a:schemeClr val="accent1"/>
            </a:solidFill>
          </a:ln>
        </p:spPr>
        <p:txBody>
          <a:bodyPr wrap="square">
            <a:spAutoFit/>
          </a:bodyPr>
          <a:lstStyle/>
          <a:p>
            <a:pPr algn="ctr"/>
            <a:r>
              <a:rPr lang="it-IT" sz="1600" b="1" dirty="0">
                <a:solidFill>
                  <a:schemeClr val="accent1">
                    <a:lumMod val="75000"/>
                  </a:schemeClr>
                </a:solidFill>
                <a:latin typeface="Copperplate" panose="02000504000000020004" pitchFamily="2" charset="77"/>
              </a:rPr>
              <a:t>Delibera n.     Del …………..</a:t>
            </a:r>
          </a:p>
        </p:txBody>
      </p:sp>
      <p:sp>
        <p:nvSpPr>
          <p:cNvPr id="6" name="CasellaDiTesto 5">
            <a:extLst>
              <a:ext uri="{FF2B5EF4-FFF2-40B4-BE49-F238E27FC236}">
                <a16:creationId xmlns:a16="http://schemas.microsoft.com/office/drawing/2014/main" id="{AC4A0201-D2D7-F547-0407-11E0E3A0F2DD}"/>
              </a:ext>
            </a:extLst>
          </p:cNvPr>
          <p:cNvSpPr txBox="1"/>
          <p:nvPr/>
        </p:nvSpPr>
        <p:spPr>
          <a:xfrm>
            <a:off x="4006840" y="2959130"/>
            <a:ext cx="4301892" cy="338554"/>
          </a:xfrm>
          <a:prstGeom prst="rect">
            <a:avLst/>
          </a:prstGeom>
          <a:noFill/>
          <a:ln w="15875">
            <a:solidFill>
              <a:schemeClr val="accent1"/>
            </a:solidFill>
          </a:ln>
        </p:spPr>
        <p:txBody>
          <a:bodyPr wrap="square">
            <a:spAutoFit/>
          </a:bodyPr>
          <a:lstStyle/>
          <a:p>
            <a:pPr algn="ctr"/>
            <a:r>
              <a:rPr lang="it-IT" sz="1600" b="1" i="1" dirty="0">
                <a:solidFill>
                  <a:schemeClr val="accent1"/>
                </a:solidFill>
                <a:latin typeface="Copperplate" panose="02000504000000020004" pitchFamily="2" charset="77"/>
              </a:rPr>
              <a:t>Sportello Comunale per le C.E.R.</a:t>
            </a:r>
          </a:p>
        </p:txBody>
      </p:sp>
      <p:pic>
        <p:nvPicPr>
          <p:cNvPr id="7" name="Immagine 6">
            <a:extLst>
              <a:ext uri="{FF2B5EF4-FFF2-40B4-BE49-F238E27FC236}">
                <a16:creationId xmlns:a16="http://schemas.microsoft.com/office/drawing/2014/main" id="{4EC5E9FE-3F4F-443B-603B-5497DD640D93}"/>
              </a:ext>
            </a:extLst>
          </p:cNvPr>
          <p:cNvPicPr>
            <a:picLocks noChangeAspect="1"/>
          </p:cNvPicPr>
          <p:nvPr/>
        </p:nvPicPr>
        <p:blipFill>
          <a:blip r:embed="rId2"/>
          <a:stretch>
            <a:fillRect/>
          </a:stretch>
        </p:blipFill>
        <p:spPr>
          <a:xfrm>
            <a:off x="93688" y="6068726"/>
            <a:ext cx="581440" cy="652749"/>
          </a:xfrm>
          <a:prstGeom prst="rect">
            <a:avLst/>
          </a:prstGeom>
        </p:spPr>
      </p:pic>
      <p:sp>
        <p:nvSpPr>
          <p:cNvPr id="2" name="Titolo 1">
            <a:extLst>
              <a:ext uri="{FF2B5EF4-FFF2-40B4-BE49-F238E27FC236}">
                <a16:creationId xmlns:a16="http://schemas.microsoft.com/office/drawing/2014/main" id="{922A7804-45D4-0A08-57FB-61362398435C}"/>
              </a:ext>
            </a:extLst>
          </p:cNvPr>
          <p:cNvSpPr txBox="1">
            <a:spLocks/>
          </p:cNvSpPr>
          <p:nvPr/>
        </p:nvSpPr>
        <p:spPr>
          <a:xfrm>
            <a:off x="1930279" y="136525"/>
            <a:ext cx="8138011" cy="83413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1800" dirty="0">
                <a:latin typeface="Palatino Linotype" panose="02040502050505030304" pitchFamily="18" charset="0"/>
              </a:rPr>
              <a:t>Il supporto del Comune di Senigallia alla diffusione di una «partecipazione informata» e alla progettazione, creazione e adesione alle </a:t>
            </a:r>
          </a:p>
          <a:p>
            <a:pPr algn="ctr"/>
            <a:r>
              <a:rPr lang="it-IT" sz="1800" dirty="0">
                <a:latin typeface="Palatino Linotype" panose="02040502050505030304" pitchFamily="18" charset="0"/>
              </a:rPr>
              <a:t>Comunità Energetiche Rinnovabili zonali</a:t>
            </a:r>
          </a:p>
        </p:txBody>
      </p:sp>
      <p:sp>
        <p:nvSpPr>
          <p:cNvPr id="10" name="CasellaDiTesto 9">
            <a:extLst>
              <a:ext uri="{FF2B5EF4-FFF2-40B4-BE49-F238E27FC236}">
                <a16:creationId xmlns:a16="http://schemas.microsoft.com/office/drawing/2014/main" id="{0C3F56EC-9F53-56C0-CC93-234686F55978}"/>
              </a:ext>
            </a:extLst>
          </p:cNvPr>
          <p:cNvSpPr txBox="1"/>
          <p:nvPr/>
        </p:nvSpPr>
        <p:spPr>
          <a:xfrm>
            <a:off x="1119673" y="1621906"/>
            <a:ext cx="10014438" cy="1046440"/>
          </a:xfrm>
          <a:prstGeom prst="rect">
            <a:avLst/>
          </a:prstGeom>
          <a:noFill/>
        </p:spPr>
        <p:txBody>
          <a:bodyPr wrap="square">
            <a:spAutoFit/>
          </a:bodyPr>
          <a:lstStyle/>
          <a:p>
            <a:pPr lvl="0" algn="just">
              <a:spcBef>
                <a:spcPts val="600"/>
              </a:spcBef>
              <a:spcAft>
                <a:spcPts val="600"/>
              </a:spcAft>
            </a:pPr>
            <a:r>
              <a:rPr lang="it-IT" sz="1400" b="1" dirty="0">
                <a:effectLst/>
                <a:latin typeface="Palatino Linotype" panose="02040502050505030304" pitchFamily="18" charset="0"/>
                <a:ea typeface="Times New Roman" panose="02020603050405020304" pitchFamily="18" charset="0"/>
                <a:cs typeface="Tahoma" panose="020B0604030504040204" pitchFamily="34" charset="0"/>
              </a:rPr>
              <a:t>Obiettivo</a:t>
            </a:r>
            <a:r>
              <a:rPr lang="it-IT" sz="1400" b="0" dirty="0">
                <a:effectLst/>
                <a:latin typeface="Palatino Linotype" panose="02040502050505030304" pitchFamily="18" charset="0"/>
                <a:ea typeface="Times New Roman" panose="02020603050405020304" pitchFamily="18" charset="0"/>
                <a:cs typeface="Tahoma" panose="020B0604030504040204" pitchFamily="34" charset="0"/>
              </a:rPr>
              <a:t>: progettare, organizzare e avviare l’attività dello «</a:t>
            </a:r>
            <a:r>
              <a:rPr lang="it-IT" sz="1400" b="1" dirty="0">
                <a:effectLst/>
                <a:latin typeface="Palatino Linotype" panose="02040502050505030304" pitchFamily="18" charset="0"/>
                <a:ea typeface="Times New Roman" panose="02020603050405020304" pitchFamily="18" charset="0"/>
                <a:cs typeface="Tahoma" panose="020B0604030504040204" pitchFamily="34" charset="0"/>
              </a:rPr>
              <a:t>Sportello CER</a:t>
            </a:r>
            <a:r>
              <a:rPr lang="it-IT" sz="1400" b="0" dirty="0">
                <a:effectLst/>
                <a:latin typeface="Palatino Linotype" panose="02040502050505030304" pitchFamily="18" charset="0"/>
                <a:ea typeface="Times New Roman" panose="02020603050405020304" pitchFamily="18" charset="0"/>
                <a:cs typeface="Tahoma" panose="020B0604030504040204" pitchFamily="34" charset="0"/>
              </a:rPr>
              <a:t>» del Comune di Senigallia, </a:t>
            </a:r>
            <a:r>
              <a:rPr lang="it-IT" sz="1200" b="0" i="1" dirty="0">
                <a:effectLst/>
                <a:latin typeface="Palatino Linotype" panose="02040502050505030304" pitchFamily="18" charset="0"/>
                <a:ea typeface="Times New Roman" panose="02020603050405020304" pitchFamily="18" charset="0"/>
                <a:cs typeface="Tahoma" panose="020B0604030504040204" pitchFamily="34" charset="0"/>
              </a:rPr>
              <a:t>supportato anche dal «Gruppo di Lavoro CER</a:t>
            </a:r>
            <a:r>
              <a:rPr lang="it-IT" sz="1200" i="1" dirty="0">
                <a:latin typeface="Palatino Linotype" panose="02040502050505030304" pitchFamily="18" charset="0"/>
                <a:ea typeface="Times New Roman" panose="02020603050405020304" pitchFamily="18" charset="0"/>
                <a:cs typeface="Tahoma" panose="020B0604030504040204" pitchFamily="34" charset="0"/>
              </a:rPr>
              <a:t>»</a:t>
            </a:r>
            <a:r>
              <a:rPr lang="it-IT" sz="1200" b="0" i="1" dirty="0">
                <a:effectLst/>
                <a:latin typeface="Palatino Linotype" panose="02040502050505030304" pitchFamily="18" charset="0"/>
                <a:ea typeface="Times New Roman" panose="02020603050405020304" pitchFamily="18" charset="0"/>
                <a:cs typeface="Tahoma" panose="020B0604030504040204" pitchFamily="34" charset="0"/>
              </a:rPr>
              <a:t>, </a:t>
            </a:r>
            <a:r>
              <a:rPr lang="it-IT" sz="1200" b="0" i="1" dirty="0" err="1">
                <a:effectLst/>
                <a:latin typeface="Palatino Linotype" panose="02040502050505030304" pitchFamily="18" charset="0"/>
                <a:ea typeface="Times New Roman" panose="02020603050405020304" pitchFamily="18" charset="0"/>
                <a:cs typeface="Tahoma" panose="020B0604030504040204" pitchFamily="34" charset="0"/>
              </a:rPr>
              <a:t>affinchè</a:t>
            </a:r>
            <a:r>
              <a:rPr lang="it-IT" sz="1200" b="0" i="1" dirty="0">
                <a:effectLst/>
                <a:latin typeface="Palatino Linotype" panose="02040502050505030304" pitchFamily="18" charset="0"/>
                <a:ea typeface="Times New Roman" panose="02020603050405020304" pitchFamily="18" charset="0"/>
                <a:cs typeface="Tahoma" panose="020B0604030504040204" pitchFamily="34" charset="0"/>
              </a:rPr>
              <a:t> possa porsi anche quale</a:t>
            </a:r>
            <a:r>
              <a:rPr lang="it-IT" sz="1200" b="1" i="1" dirty="0">
                <a:effectLst/>
                <a:latin typeface="Palatino Linotype" panose="02040502050505030304" pitchFamily="18" charset="0"/>
                <a:ea typeface="Times New Roman" panose="02020603050405020304" pitchFamily="18" charset="0"/>
                <a:cs typeface="Tahoma" panose="020B0604030504040204" pitchFamily="34" charset="0"/>
              </a:rPr>
              <a:t> riferimento</a:t>
            </a:r>
            <a:r>
              <a:rPr lang="it-IT" sz="1200" b="0" i="1" dirty="0">
                <a:effectLst/>
                <a:latin typeface="Palatino Linotype" panose="02040502050505030304" pitchFamily="18" charset="0"/>
                <a:ea typeface="Times New Roman" panose="02020603050405020304" pitchFamily="18" charset="0"/>
                <a:cs typeface="Tahoma" panose="020B0604030504040204" pitchFamily="34" charset="0"/>
              </a:rPr>
              <a:t> per le istanze dei cittadini e degli operatori economici agenti sul territorio comunale correlate all’attuazione delle politiche e strategie comunali di sostenibilità energetico-ambientale, nell’ambito delle quali porre la proliferazione di CER zonali come deliberato; </a:t>
            </a:r>
            <a:r>
              <a:rPr lang="it-IT" sz="1200" b="0" i="1" dirty="0" err="1">
                <a:effectLst/>
                <a:latin typeface="Palatino Linotype" panose="02040502050505030304" pitchFamily="18" charset="0"/>
                <a:ea typeface="Times New Roman" panose="02020603050405020304" pitchFamily="18" charset="0"/>
                <a:cs typeface="Tahoma" panose="020B0604030504040204" pitchFamily="34" charset="0"/>
              </a:rPr>
              <a:t>sicchè</a:t>
            </a:r>
            <a:r>
              <a:rPr lang="it-IT" sz="1200" b="0" i="1" dirty="0">
                <a:effectLst/>
                <a:latin typeface="Palatino Linotype" panose="02040502050505030304" pitchFamily="18" charset="0"/>
                <a:ea typeface="Times New Roman" panose="02020603050405020304" pitchFamily="18" charset="0"/>
                <a:cs typeface="Tahoma" panose="020B0604030504040204" pitchFamily="34" charset="0"/>
              </a:rPr>
              <a:t> il Gruppo di Lavoro CER annovererà, fra i suoi compiti, anche quelli di predisporre (a) modalità d’interfacciamento con i cittadini interessati, (b) la modulistica conseguente di natura virtuale e cartacea, (c) le modalità di comunicazione diretta.</a:t>
            </a:r>
            <a:endParaRPr lang="it-IT" sz="1200" b="1" i="1" dirty="0">
              <a:effectLst/>
              <a:latin typeface="Arial" panose="020B0604020202020204" pitchFamily="34" charset="0"/>
              <a:ea typeface="Times New Roman" panose="02020603050405020304" pitchFamily="18" charset="0"/>
              <a:cs typeface="Tahoma" panose="020B0604030504040204" pitchFamily="34" charset="0"/>
            </a:endParaRPr>
          </a:p>
        </p:txBody>
      </p:sp>
      <p:sp>
        <p:nvSpPr>
          <p:cNvPr id="11" name="CasellaDiTesto 10">
            <a:extLst>
              <a:ext uri="{FF2B5EF4-FFF2-40B4-BE49-F238E27FC236}">
                <a16:creationId xmlns:a16="http://schemas.microsoft.com/office/drawing/2014/main" id="{4928F484-EFF2-D50C-D70F-0BD5E3E6974A}"/>
              </a:ext>
            </a:extLst>
          </p:cNvPr>
          <p:cNvSpPr txBox="1"/>
          <p:nvPr/>
        </p:nvSpPr>
        <p:spPr>
          <a:xfrm>
            <a:off x="1119673" y="3612220"/>
            <a:ext cx="10014438" cy="2431435"/>
          </a:xfrm>
          <a:prstGeom prst="rect">
            <a:avLst/>
          </a:prstGeom>
          <a:noFill/>
        </p:spPr>
        <p:txBody>
          <a:bodyPr wrap="square">
            <a:spAutoFit/>
          </a:bodyPr>
          <a:lstStyle/>
          <a:p>
            <a:pPr lvl="0" algn="just">
              <a:spcBef>
                <a:spcPts val="600"/>
              </a:spcBef>
              <a:spcAft>
                <a:spcPts val="600"/>
              </a:spcAft>
            </a:pPr>
            <a:r>
              <a:rPr lang="it-IT" sz="1400" b="1" dirty="0">
                <a:effectLst/>
                <a:latin typeface="Palatino Linotype" panose="02040502050505030304" pitchFamily="18" charset="0"/>
                <a:ea typeface="Times New Roman" panose="02020603050405020304" pitchFamily="18" charset="0"/>
                <a:cs typeface="Tahoma" panose="020B0604030504040204" pitchFamily="34" charset="0"/>
              </a:rPr>
              <a:t>Sportello CER</a:t>
            </a:r>
            <a:r>
              <a:rPr lang="it-IT" sz="1400" b="0" dirty="0">
                <a:effectLst/>
                <a:latin typeface="Palatino Linotype" panose="02040502050505030304" pitchFamily="18" charset="0"/>
                <a:ea typeface="Times New Roman" panose="02020603050405020304" pitchFamily="18" charset="0"/>
                <a:cs typeface="Tahoma" panose="020B0604030504040204" pitchFamily="34" charset="0"/>
              </a:rPr>
              <a:t> del Comune di Senigallia = sito funzionale (virtuale e «fisico») del Comune di Senigallia attraverso il quale interagire con i residenti e/o soggetti economici operanti nel Comune di Senigallia al fine di creare un riferimento istituzionale per:</a:t>
            </a:r>
          </a:p>
          <a:p>
            <a:pPr marL="342900" lvl="0" indent="-342900" algn="just">
              <a:spcBef>
                <a:spcPts val="600"/>
              </a:spcBef>
              <a:spcAft>
                <a:spcPts val="600"/>
              </a:spcAft>
              <a:buFont typeface="+mj-lt"/>
              <a:buAutoNum type="arabicPeriod"/>
            </a:pPr>
            <a:r>
              <a:rPr lang="it-IT" sz="1400" dirty="0">
                <a:latin typeface="Palatino Linotype" panose="02040502050505030304" pitchFamily="18" charset="0"/>
                <a:ea typeface="Times New Roman" panose="02020603050405020304" pitchFamily="18" charset="0"/>
                <a:cs typeface="Tahoma" panose="020B0604030504040204" pitchFamily="34" charset="0"/>
              </a:rPr>
              <a:t>Informazioni inerenti le CER;</a:t>
            </a:r>
          </a:p>
          <a:p>
            <a:pPr marL="342900" lvl="0" indent="-342900" algn="just">
              <a:spcBef>
                <a:spcPts val="600"/>
              </a:spcBef>
              <a:spcAft>
                <a:spcPts val="600"/>
              </a:spcAft>
              <a:buFont typeface="+mj-lt"/>
              <a:buAutoNum type="arabicPeriod"/>
            </a:pPr>
            <a:r>
              <a:rPr lang="it-IT" sz="1400" b="0" dirty="0">
                <a:effectLst/>
                <a:latin typeface="Palatino Linotype" panose="02040502050505030304" pitchFamily="18" charset="0"/>
                <a:ea typeface="Times New Roman" panose="02020603050405020304" pitchFamily="18" charset="0"/>
                <a:cs typeface="Tahoma" panose="020B0604030504040204" pitchFamily="34" charset="0"/>
              </a:rPr>
              <a:t>Segnalazioni d’interesse e/o volontà di valutare l’adesione </a:t>
            </a:r>
            <a:r>
              <a:rPr lang="it-IT" sz="1400" dirty="0">
                <a:latin typeface="Palatino Linotype" panose="02040502050505030304" pitchFamily="18" charset="0"/>
                <a:ea typeface="Times New Roman" panose="02020603050405020304" pitchFamily="18" charset="0"/>
                <a:cs typeface="Tahoma" panose="020B0604030504040204" pitchFamily="34" charset="0"/>
              </a:rPr>
              <a:t>a</a:t>
            </a:r>
            <a:r>
              <a:rPr lang="it-IT" sz="1400" b="0" dirty="0">
                <a:effectLst/>
                <a:latin typeface="Palatino Linotype" panose="02040502050505030304" pitchFamily="18" charset="0"/>
                <a:ea typeface="Times New Roman" panose="02020603050405020304" pitchFamily="18" charset="0"/>
                <a:cs typeface="Tahoma" panose="020B0604030504040204" pitchFamily="34" charset="0"/>
              </a:rPr>
              <a:t> CER locali in fase di progettazione, costituende e, in prospettiva, costituite;</a:t>
            </a:r>
          </a:p>
          <a:p>
            <a:pPr marL="342900" lvl="0" indent="-342900" algn="just">
              <a:spcBef>
                <a:spcPts val="600"/>
              </a:spcBef>
              <a:spcAft>
                <a:spcPts val="600"/>
              </a:spcAft>
              <a:buFont typeface="+mj-lt"/>
              <a:buAutoNum type="arabicPeriod"/>
            </a:pPr>
            <a:r>
              <a:rPr lang="it-IT" sz="1400" dirty="0">
                <a:latin typeface="Palatino Linotype" panose="02040502050505030304" pitchFamily="18" charset="0"/>
                <a:ea typeface="Times New Roman" panose="02020603050405020304" pitchFamily="18" charset="0"/>
                <a:cs typeface="Tahoma" panose="020B0604030504040204" pitchFamily="34" charset="0"/>
              </a:rPr>
              <a:t>Valutazioni di sostenibilità economica di aggregazioni d’utenti e produttori locali d’energia in «configurazioni CER»</a:t>
            </a:r>
          </a:p>
          <a:p>
            <a:pPr marL="342900" lvl="0" indent="-342900" algn="just">
              <a:spcBef>
                <a:spcPts val="600"/>
              </a:spcBef>
              <a:spcAft>
                <a:spcPts val="600"/>
              </a:spcAft>
              <a:buFont typeface="+mj-lt"/>
              <a:buAutoNum type="arabicPeriod"/>
            </a:pPr>
            <a:r>
              <a:rPr lang="it-IT" sz="1400" dirty="0">
                <a:latin typeface="Palatino Linotype" panose="02040502050505030304" pitchFamily="18" charset="0"/>
                <a:ea typeface="Times New Roman" panose="02020603050405020304" pitchFamily="18" charset="0"/>
                <a:cs typeface="Tahoma" panose="020B0604030504040204" pitchFamily="34" charset="0"/>
              </a:rPr>
              <a:t>Promozione di eventi conoscitivi e/o aggregativi per progettualità affine alla costituzione di «configurazioni CER»</a:t>
            </a:r>
          </a:p>
        </p:txBody>
      </p:sp>
      <p:sp>
        <p:nvSpPr>
          <p:cNvPr id="12" name="CasellaDiTesto 11">
            <a:extLst>
              <a:ext uri="{FF2B5EF4-FFF2-40B4-BE49-F238E27FC236}">
                <a16:creationId xmlns:a16="http://schemas.microsoft.com/office/drawing/2014/main" id="{FA346A9A-2B45-7D00-3F6B-8985E12F8EFB}"/>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520474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EC2D05C-F424-1BD0-6936-D43F4F79CF67}"/>
              </a:ext>
            </a:extLst>
          </p:cNvPr>
          <p:cNvSpPr>
            <a:spLocks noGrp="1"/>
          </p:cNvSpPr>
          <p:nvPr>
            <p:ph type="sldNum" sz="quarter" idx="12"/>
          </p:nvPr>
        </p:nvSpPr>
        <p:spPr/>
        <p:txBody>
          <a:bodyPr/>
          <a:lstStyle/>
          <a:p>
            <a:fld id="{C8B92C26-1B65-2440-8B1F-41834F12A775}" type="slidenum">
              <a:rPr lang="it-IT" smtClean="0"/>
              <a:t>30</a:t>
            </a:fld>
            <a:endParaRPr lang="it-IT"/>
          </a:p>
        </p:txBody>
      </p:sp>
      <p:sp>
        <p:nvSpPr>
          <p:cNvPr id="4" name="CasellaDiTesto 3">
            <a:extLst>
              <a:ext uri="{FF2B5EF4-FFF2-40B4-BE49-F238E27FC236}">
                <a16:creationId xmlns:a16="http://schemas.microsoft.com/office/drawing/2014/main" id="{8A5460D0-362B-B2FB-B607-AD91121FEEEF}"/>
              </a:ext>
            </a:extLst>
          </p:cNvPr>
          <p:cNvSpPr txBox="1"/>
          <p:nvPr/>
        </p:nvSpPr>
        <p:spPr>
          <a:xfrm>
            <a:off x="2843939" y="772131"/>
            <a:ext cx="7612566" cy="400110"/>
          </a:xfrm>
          <a:prstGeom prst="rect">
            <a:avLst/>
          </a:prstGeom>
          <a:solidFill>
            <a:schemeClr val="accent6">
              <a:lumMod val="20000"/>
              <a:lumOff val="80000"/>
            </a:schemeClr>
          </a:solidFill>
          <a:ln>
            <a:noFill/>
          </a:ln>
        </p:spPr>
        <p:txBody>
          <a:bodyPr wrap="square">
            <a:spAutoFit/>
          </a:bodyPr>
          <a:lstStyle/>
          <a:p>
            <a:pPr algn="ctr"/>
            <a:r>
              <a:rPr lang="it-IT" sz="2000" b="1" i="1" dirty="0">
                <a:solidFill>
                  <a:schemeClr val="accent1"/>
                </a:solidFill>
                <a:effectLst/>
                <a:latin typeface="Copperplate" panose="02000504000000020004" pitchFamily="2" charset="77"/>
              </a:rPr>
              <a:t>RICHIESTA al GSE DI ATTIVAZIONE DEL SERVIZIO</a:t>
            </a:r>
            <a:endParaRPr lang="it-IT" sz="2000" b="1" i="1" dirty="0">
              <a:solidFill>
                <a:schemeClr val="accent1"/>
              </a:solidFill>
              <a:latin typeface="Copperplate" panose="02000504000000020004" pitchFamily="2" charset="77"/>
            </a:endParaRPr>
          </a:p>
        </p:txBody>
      </p:sp>
      <p:sp>
        <p:nvSpPr>
          <p:cNvPr id="7" name="CasellaDiTesto 6">
            <a:extLst>
              <a:ext uri="{FF2B5EF4-FFF2-40B4-BE49-F238E27FC236}">
                <a16:creationId xmlns:a16="http://schemas.microsoft.com/office/drawing/2014/main" id="{94EC9237-AE4C-124B-7098-D12A787D6C35}"/>
              </a:ext>
            </a:extLst>
          </p:cNvPr>
          <p:cNvSpPr txBox="1"/>
          <p:nvPr/>
        </p:nvSpPr>
        <p:spPr>
          <a:xfrm>
            <a:off x="271728" y="3724405"/>
            <a:ext cx="3186976" cy="1615827"/>
          </a:xfrm>
          <a:prstGeom prst="rect">
            <a:avLst/>
          </a:prstGeom>
          <a:noFill/>
        </p:spPr>
        <p:txBody>
          <a:bodyPr wrap="square">
            <a:spAutoFit/>
          </a:bodyPr>
          <a:lstStyle/>
          <a:p>
            <a:r>
              <a:rPr lang="it-IT" sz="1100" b="1" dirty="0">
                <a:latin typeface="Palatino Linotype" panose="02040502050505030304" pitchFamily="18" charset="0"/>
              </a:rPr>
              <a:t>PRELIMINARMENTE</a:t>
            </a:r>
          </a:p>
          <a:p>
            <a:endParaRPr lang="it-IT" sz="1100" dirty="0">
              <a:effectLst/>
              <a:latin typeface="Palatino Linotype" panose="02040502050505030304" pitchFamily="18" charset="0"/>
            </a:endParaRPr>
          </a:p>
          <a:p>
            <a:r>
              <a:rPr lang="it-IT" sz="1100" dirty="0">
                <a:effectLst/>
                <a:latin typeface="Palatino Linotype" panose="02040502050505030304" pitchFamily="18" charset="0"/>
              </a:rPr>
              <a:t>Ai fini della presentazione della richiesta di accesso al servizio, il Referente è tenuto preliminarmente a registrarsi al portale informatico GSE: </a:t>
            </a:r>
            <a:r>
              <a:rPr lang="it-IT" sz="1100" dirty="0">
                <a:effectLst/>
                <a:latin typeface="Palatino Linotype" panose="02040502050505030304" pitchFamily="18" charset="0"/>
                <a:hlinkClick r:id="rId2"/>
              </a:rPr>
              <a:t>https://areaclienti.gse.it/</a:t>
            </a:r>
            <a:r>
              <a:rPr lang="it-IT" sz="1100" dirty="0">
                <a:effectLst/>
                <a:latin typeface="Palatino Linotype" panose="02040502050505030304" pitchFamily="18" charset="0"/>
              </a:rPr>
              <a:t>   (tendina «Nuova Richiesta»).</a:t>
            </a:r>
            <a:r>
              <a:rPr lang="it-IT" sz="1100" dirty="0">
                <a:latin typeface="Palatino Linotype" panose="02040502050505030304" pitchFamily="18" charset="0"/>
              </a:rPr>
              <a:t> </a:t>
            </a:r>
            <a:r>
              <a:rPr lang="it-IT" sz="1100" dirty="0">
                <a:effectLst/>
                <a:latin typeface="Palatino Linotype" panose="02040502050505030304" pitchFamily="18" charset="0"/>
              </a:rPr>
              <a:t>Il Portale SPC per la presentazione delle richieste di accesso al servizio è on line dal 22 dicembre 2020.</a:t>
            </a:r>
            <a:endParaRPr lang="it-IT" sz="1100" dirty="0">
              <a:latin typeface="Palatino Linotype" panose="02040502050505030304" pitchFamily="18" charset="0"/>
            </a:endParaRPr>
          </a:p>
        </p:txBody>
      </p:sp>
      <p:sp>
        <p:nvSpPr>
          <p:cNvPr id="11" name="CasellaDiTesto 10">
            <a:extLst>
              <a:ext uri="{FF2B5EF4-FFF2-40B4-BE49-F238E27FC236}">
                <a16:creationId xmlns:a16="http://schemas.microsoft.com/office/drawing/2014/main" id="{FAFFE314-7B63-6731-D975-3743932D41FD}"/>
              </a:ext>
            </a:extLst>
          </p:cNvPr>
          <p:cNvSpPr txBox="1"/>
          <p:nvPr/>
        </p:nvSpPr>
        <p:spPr>
          <a:xfrm>
            <a:off x="7979046" y="3743792"/>
            <a:ext cx="4163876" cy="2462213"/>
          </a:xfrm>
          <a:prstGeom prst="rect">
            <a:avLst/>
          </a:prstGeom>
          <a:noFill/>
        </p:spPr>
        <p:txBody>
          <a:bodyPr wrap="square">
            <a:spAutoFit/>
          </a:bodyPr>
          <a:lstStyle/>
          <a:p>
            <a:r>
              <a:rPr lang="it-IT" sz="1400" dirty="0">
                <a:latin typeface="Palatino Linotype" panose="02040502050505030304" pitchFamily="18" charset="0"/>
              </a:rPr>
              <a:t>Il successivo «</a:t>
            </a:r>
            <a:r>
              <a:rPr lang="it-IT" sz="1400" i="1" dirty="0">
                <a:latin typeface="Palatino Linotype" panose="02040502050505030304" pitchFamily="18" charset="0"/>
              </a:rPr>
              <a:t>da farsi</a:t>
            </a:r>
            <a:r>
              <a:rPr lang="it-IT" sz="1400" dirty="0">
                <a:latin typeface="Palatino Linotype" panose="02040502050505030304" pitchFamily="18" charset="0"/>
              </a:rPr>
              <a:t>»:</a:t>
            </a:r>
            <a:br>
              <a:rPr lang="it-IT" sz="1400" dirty="0">
                <a:latin typeface="Palatino Linotype" panose="02040502050505030304" pitchFamily="18" charset="0"/>
              </a:rPr>
            </a:br>
            <a:r>
              <a:rPr lang="it-IT" sz="1400" dirty="0">
                <a:effectLst/>
                <a:latin typeface="Palatino Linotype" panose="02040502050505030304" pitchFamily="18" charset="0"/>
              </a:rPr>
              <a:t>• Fornire tutti i dati essenziali</a:t>
            </a:r>
            <a:br>
              <a:rPr lang="it-IT" sz="1400" dirty="0">
                <a:latin typeface="Palatino Linotype" panose="02040502050505030304" pitchFamily="18" charset="0"/>
              </a:rPr>
            </a:br>
            <a:r>
              <a:rPr lang="it-IT" sz="1400" dirty="0">
                <a:effectLst/>
                <a:latin typeface="Palatino Linotype" panose="02040502050505030304" pitchFamily="18" charset="0"/>
              </a:rPr>
              <a:t>• Indicare una data di decorrenza, comunque non antecedente alla data di invio</a:t>
            </a:r>
          </a:p>
          <a:p>
            <a:r>
              <a:rPr lang="it-IT" sz="1400" dirty="0">
                <a:effectLst/>
                <a:latin typeface="Palatino Linotype" panose="02040502050505030304" pitchFamily="18" charset="0"/>
              </a:rPr>
              <a:t>• Verificare la corretta procedura autorizzativa dell’impianto di generazione</a:t>
            </a:r>
            <a:br>
              <a:rPr lang="it-IT" sz="1400" dirty="0">
                <a:latin typeface="Palatino Linotype" panose="02040502050505030304" pitchFamily="18" charset="0"/>
              </a:rPr>
            </a:br>
            <a:r>
              <a:rPr lang="it-IT" sz="1400" dirty="0">
                <a:effectLst/>
                <a:latin typeface="Palatino Linotype" panose="02040502050505030304" pitchFamily="18" charset="0"/>
              </a:rPr>
              <a:t>• Presentare la richiesta di connessione al gestore di rete dell’impianto</a:t>
            </a:r>
            <a:br>
              <a:rPr lang="it-IT" sz="1400" dirty="0">
                <a:latin typeface="Palatino Linotype" panose="02040502050505030304" pitchFamily="18" charset="0"/>
              </a:rPr>
            </a:br>
            <a:r>
              <a:rPr lang="it-IT" sz="1400" dirty="0">
                <a:effectLst/>
                <a:latin typeface="Palatino Linotype" panose="02040502050505030304" pitchFamily="18" charset="0"/>
              </a:rPr>
              <a:t>• Verificare sempre il rispetto dei requisiti previsti per l’accesso al servizio contenuti nelle Regole Tecniche del GSE.</a:t>
            </a:r>
            <a:endParaRPr lang="it-IT" sz="1400" dirty="0">
              <a:latin typeface="Palatino Linotype" panose="02040502050505030304" pitchFamily="18" charset="0"/>
            </a:endParaRPr>
          </a:p>
        </p:txBody>
      </p:sp>
      <p:sp>
        <p:nvSpPr>
          <p:cNvPr id="13" name="CasellaDiTesto 12">
            <a:extLst>
              <a:ext uri="{FF2B5EF4-FFF2-40B4-BE49-F238E27FC236}">
                <a16:creationId xmlns:a16="http://schemas.microsoft.com/office/drawing/2014/main" id="{C9960B5A-BDEF-3C4F-E815-70F5A115AD84}"/>
              </a:ext>
            </a:extLst>
          </p:cNvPr>
          <p:cNvSpPr txBox="1"/>
          <p:nvPr/>
        </p:nvSpPr>
        <p:spPr>
          <a:xfrm>
            <a:off x="3533614" y="2909801"/>
            <a:ext cx="3711845" cy="954107"/>
          </a:xfrm>
          <a:prstGeom prst="rect">
            <a:avLst/>
          </a:prstGeom>
          <a:noFill/>
        </p:spPr>
        <p:txBody>
          <a:bodyPr wrap="square">
            <a:spAutoFit/>
          </a:bodyPr>
          <a:lstStyle/>
          <a:p>
            <a:br>
              <a:rPr lang="it-IT" sz="1400" dirty="0">
                <a:latin typeface="Palatino Linotype" panose="02040502050505030304" pitchFamily="18" charset="0"/>
              </a:rPr>
            </a:br>
            <a:r>
              <a:rPr lang="it-IT" sz="1400" dirty="0">
                <a:latin typeface="Palatino Linotype" panose="02040502050505030304" pitchFamily="18" charset="0"/>
              </a:rPr>
              <a:t>Il SR dovrà </a:t>
            </a:r>
            <a:r>
              <a:rPr lang="it-IT" sz="1400" dirty="0">
                <a:effectLst/>
                <a:latin typeface="Palatino Linotype" panose="02040502050505030304" pitchFamily="18" charset="0"/>
              </a:rPr>
              <a:t>istruire la pratica sul portale GSE per richiedere la </a:t>
            </a:r>
            <a:r>
              <a:rPr lang="it-IT" sz="1400" b="1" dirty="0">
                <a:effectLst/>
                <a:latin typeface="Palatino Linotype" panose="02040502050505030304" pitchFamily="18" charset="0"/>
              </a:rPr>
              <a:t>registrazione della CER</a:t>
            </a:r>
            <a:r>
              <a:rPr lang="it-IT" sz="1400" dirty="0">
                <a:effectLst/>
                <a:latin typeface="Palatino Linotype" panose="02040502050505030304" pitchFamily="18"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asellaDiTesto 15">
            <a:extLst>
              <a:ext uri="{FF2B5EF4-FFF2-40B4-BE49-F238E27FC236}">
                <a16:creationId xmlns:a16="http://schemas.microsoft.com/office/drawing/2014/main" id="{6426F9A3-71EB-62E2-D3AA-55139CCC04A1}"/>
              </a:ext>
            </a:extLst>
          </p:cNvPr>
          <p:cNvSpPr txBox="1"/>
          <p:nvPr/>
        </p:nvSpPr>
        <p:spPr>
          <a:xfrm>
            <a:off x="2408113" y="1328023"/>
            <a:ext cx="7064843" cy="1815882"/>
          </a:xfrm>
          <a:prstGeom prst="rect">
            <a:avLst/>
          </a:prstGeom>
          <a:noFill/>
        </p:spPr>
        <p:txBody>
          <a:bodyPr wrap="square">
            <a:spAutoFit/>
          </a:bodyPr>
          <a:lstStyle/>
          <a:p>
            <a:pPr algn="ctr"/>
            <a:r>
              <a:rPr lang="it-IT" sz="1600" dirty="0">
                <a:effectLst/>
                <a:latin typeface="Palatino Linotype" panose="02040502050505030304" pitchFamily="18" charset="0"/>
              </a:rPr>
              <a:t>Il </a:t>
            </a:r>
            <a:r>
              <a:rPr lang="it-IT" sz="1600" b="1" dirty="0">
                <a:effectLst/>
                <a:latin typeface="Palatino Linotype" panose="02040502050505030304" pitchFamily="18" charset="0"/>
              </a:rPr>
              <a:t>Soggetto Referente (SR) </a:t>
            </a:r>
          </a:p>
          <a:p>
            <a:pPr algn="ctr"/>
            <a:r>
              <a:rPr lang="it-IT" sz="1600" dirty="0">
                <a:effectLst/>
                <a:latin typeface="Palatino Linotype" panose="02040502050505030304" pitchFamily="18" charset="0"/>
              </a:rPr>
              <a:t>presenta al GSE, tramite l’applicativo informatico SPC, l’</a:t>
            </a:r>
            <a:r>
              <a:rPr lang="it-IT" sz="1600" b="1" dirty="0">
                <a:effectLst/>
                <a:latin typeface="Palatino Linotype" panose="02040502050505030304" pitchFamily="18" charset="0"/>
              </a:rPr>
              <a:t>Istanza </a:t>
            </a:r>
            <a:r>
              <a:rPr lang="it-IT" sz="1600" b="1" u="sng" dirty="0">
                <a:solidFill>
                  <a:schemeClr val="accent6">
                    <a:lumMod val="50000"/>
                  </a:schemeClr>
                </a:solidFill>
                <a:effectLst/>
                <a:latin typeface="Palatino Linotype" panose="02040502050505030304" pitchFamily="18" charset="0"/>
              </a:rPr>
              <a:t>Preliminare di Accesso al Servizio </a:t>
            </a:r>
            <a:r>
              <a:rPr lang="it-IT" sz="1600" u="sng" dirty="0">
                <a:solidFill>
                  <a:schemeClr val="accent6">
                    <a:lumMod val="50000"/>
                  </a:schemeClr>
                </a:solidFill>
                <a:effectLst/>
                <a:latin typeface="Palatino Linotype" panose="02040502050505030304" pitchFamily="18" charset="0"/>
              </a:rPr>
              <a:t>di</a:t>
            </a:r>
            <a:br>
              <a:rPr lang="it-IT" sz="1600" u="sng" dirty="0">
                <a:solidFill>
                  <a:schemeClr val="accent6">
                    <a:lumMod val="50000"/>
                  </a:schemeClr>
                </a:solidFill>
                <a:latin typeface="Palatino Linotype" panose="02040502050505030304" pitchFamily="18" charset="0"/>
              </a:rPr>
            </a:br>
            <a:r>
              <a:rPr lang="it-IT" sz="1600" u="sng" dirty="0">
                <a:solidFill>
                  <a:schemeClr val="accent6">
                    <a:lumMod val="50000"/>
                  </a:schemeClr>
                </a:solidFill>
                <a:latin typeface="Palatino Linotype" panose="02040502050505030304" pitchFamily="18" charset="0"/>
              </a:rPr>
              <a:t>«</a:t>
            </a:r>
            <a:r>
              <a:rPr lang="it-IT" sz="1600" b="1" i="1" u="sng" dirty="0">
                <a:solidFill>
                  <a:schemeClr val="accent6">
                    <a:lumMod val="50000"/>
                  </a:schemeClr>
                </a:solidFill>
                <a:latin typeface="Palatino Linotype" panose="02040502050505030304" pitchFamily="18" charset="0"/>
              </a:rPr>
              <a:t>V</a:t>
            </a:r>
            <a:r>
              <a:rPr lang="it-IT" sz="1600" b="1" i="1" u="sng" dirty="0">
                <a:solidFill>
                  <a:schemeClr val="accent6">
                    <a:lumMod val="50000"/>
                  </a:schemeClr>
                </a:solidFill>
                <a:effectLst/>
                <a:latin typeface="Palatino Linotype" panose="02040502050505030304" pitchFamily="18" charset="0"/>
              </a:rPr>
              <a:t>alorizzazione </a:t>
            </a:r>
            <a:r>
              <a:rPr lang="it-IT" sz="1600" b="1" i="1" u="sng" dirty="0">
                <a:solidFill>
                  <a:schemeClr val="accent6">
                    <a:lumMod val="50000"/>
                  </a:schemeClr>
                </a:solidFill>
                <a:latin typeface="Palatino Linotype" panose="02040502050505030304" pitchFamily="18" charset="0"/>
              </a:rPr>
              <a:t>e</a:t>
            </a:r>
            <a:r>
              <a:rPr lang="it-IT" sz="1600" b="1" i="1" u="sng" dirty="0">
                <a:solidFill>
                  <a:schemeClr val="accent6">
                    <a:lumMod val="50000"/>
                  </a:schemeClr>
                </a:solidFill>
                <a:effectLst/>
                <a:latin typeface="Palatino Linotype" panose="02040502050505030304" pitchFamily="18" charset="0"/>
              </a:rPr>
              <a:t> Incentivazione dell’Energia </a:t>
            </a:r>
            <a:r>
              <a:rPr lang="it-IT" sz="1600" b="1" i="1" u="sng" dirty="0">
                <a:solidFill>
                  <a:schemeClr val="accent6">
                    <a:lumMod val="50000"/>
                  </a:schemeClr>
                </a:solidFill>
                <a:latin typeface="Palatino Linotype" panose="02040502050505030304" pitchFamily="18" charset="0"/>
              </a:rPr>
              <a:t>C</a:t>
            </a:r>
            <a:r>
              <a:rPr lang="it-IT" sz="1600" b="1" i="1" u="sng" dirty="0">
                <a:solidFill>
                  <a:schemeClr val="accent6">
                    <a:lumMod val="50000"/>
                  </a:schemeClr>
                </a:solidFill>
                <a:effectLst/>
                <a:latin typeface="Palatino Linotype" panose="02040502050505030304" pitchFamily="18" charset="0"/>
              </a:rPr>
              <a:t>ondivisa</a:t>
            </a:r>
            <a:r>
              <a:rPr lang="it-IT" sz="1600" u="sng" dirty="0">
                <a:solidFill>
                  <a:schemeClr val="accent6">
                    <a:lumMod val="50000"/>
                  </a:schemeClr>
                </a:solidFill>
                <a:effectLst/>
                <a:latin typeface="Palatino Linotype" panose="02040502050505030304" pitchFamily="18" charset="0"/>
              </a:rPr>
              <a:t>» del GSE</a:t>
            </a:r>
            <a:r>
              <a:rPr lang="it-IT" sz="1600" dirty="0">
                <a:solidFill>
                  <a:schemeClr val="accent6">
                    <a:lumMod val="50000"/>
                  </a:schemeClr>
                </a:solidFill>
                <a:effectLst/>
                <a:latin typeface="Palatino Linotype" panose="02040502050505030304" pitchFamily="18" charset="0"/>
              </a:rPr>
              <a:t>, </a:t>
            </a:r>
            <a:r>
              <a:rPr lang="it-IT" sz="1600" dirty="0">
                <a:effectLst/>
                <a:latin typeface="Palatino Linotype" panose="02040502050505030304" pitchFamily="18" charset="0"/>
              </a:rPr>
              <a:t>secondo le modalità descritte nelle Regole Tecniche del GSE(modello scaricabile dal portale informatico SPC).</a:t>
            </a:r>
          </a:p>
          <a:p>
            <a:pPr algn="ctr"/>
            <a:endParaRPr lang="it-IT" sz="1600" dirty="0">
              <a:latin typeface="Palatino Linotype" panose="02040502050505030304" pitchFamily="18" charset="0"/>
            </a:endParaRPr>
          </a:p>
        </p:txBody>
      </p:sp>
      <p:cxnSp>
        <p:nvCxnSpPr>
          <p:cNvPr id="18" name="Connettore 4 17">
            <a:extLst>
              <a:ext uri="{FF2B5EF4-FFF2-40B4-BE49-F238E27FC236}">
                <a16:creationId xmlns:a16="http://schemas.microsoft.com/office/drawing/2014/main" id="{A8A9ABFF-EF6D-66BD-0866-2A0CD6907503}"/>
              </a:ext>
            </a:extLst>
          </p:cNvPr>
          <p:cNvCxnSpPr>
            <a:cxnSpLocks/>
          </p:cNvCxnSpPr>
          <p:nvPr/>
        </p:nvCxnSpPr>
        <p:spPr>
          <a:xfrm rot="10800000" flipV="1">
            <a:off x="1139125" y="1526583"/>
            <a:ext cx="3409628" cy="2138764"/>
          </a:xfrm>
          <a:prstGeom prst="bentConnector3">
            <a:avLst>
              <a:gd name="adj1" fmla="val 100227"/>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4 21">
            <a:extLst>
              <a:ext uri="{FF2B5EF4-FFF2-40B4-BE49-F238E27FC236}">
                <a16:creationId xmlns:a16="http://schemas.microsoft.com/office/drawing/2014/main" id="{7A792B67-6017-7DA3-EE8F-46E9AC7C5AFF}"/>
              </a:ext>
            </a:extLst>
          </p:cNvPr>
          <p:cNvCxnSpPr>
            <a:cxnSpLocks/>
          </p:cNvCxnSpPr>
          <p:nvPr/>
        </p:nvCxnSpPr>
        <p:spPr>
          <a:xfrm flipV="1">
            <a:off x="2378992" y="3265772"/>
            <a:ext cx="1154622" cy="613049"/>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4 24">
            <a:extLst>
              <a:ext uri="{FF2B5EF4-FFF2-40B4-BE49-F238E27FC236}">
                <a16:creationId xmlns:a16="http://schemas.microsoft.com/office/drawing/2014/main" id="{1BC5AA4C-E325-A5E6-AA47-352404ACD99E}"/>
              </a:ext>
            </a:extLst>
          </p:cNvPr>
          <p:cNvCxnSpPr>
            <a:cxnSpLocks/>
          </p:cNvCxnSpPr>
          <p:nvPr/>
        </p:nvCxnSpPr>
        <p:spPr>
          <a:xfrm>
            <a:off x="7010406" y="3281854"/>
            <a:ext cx="893730" cy="651411"/>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88390C68-3AFF-B657-80B0-3C4143677B5B}"/>
              </a:ext>
            </a:extLst>
          </p:cNvPr>
          <p:cNvPicPr>
            <a:picLocks noChangeAspect="1"/>
          </p:cNvPicPr>
          <p:nvPr/>
        </p:nvPicPr>
        <p:blipFill>
          <a:blip r:embed="rId3"/>
          <a:stretch>
            <a:fillRect/>
          </a:stretch>
        </p:blipFill>
        <p:spPr>
          <a:xfrm>
            <a:off x="28063" y="6206005"/>
            <a:ext cx="487331" cy="547098"/>
          </a:xfrm>
          <a:prstGeom prst="rect">
            <a:avLst/>
          </a:prstGeom>
        </p:spPr>
      </p:pic>
      <p:sp>
        <p:nvSpPr>
          <p:cNvPr id="6" name="CasellaDiTesto 5">
            <a:extLst>
              <a:ext uri="{FF2B5EF4-FFF2-40B4-BE49-F238E27FC236}">
                <a16:creationId xmlns:a16="http://schemas.microsoft.com/office/drawing/2014/main" id="{2E2C6FC7-1E2C-5F34-A75F-24E778833E95}"/>
              </a:ext>
            </a:extLst>
          </p:cNvPr>
          <p:cNvSpPr txBox="1"/>
          <p:nvPr/>
        </p:nvSpPr>
        <p:spPr>
          <a:xfrm>
            <a:off x="4239125" y="112451"/>
            <a:ext cx="3025384" cy="369332"/>
          </a:xfrm>
          <a:prstGeom prst="rect">
            <a:avLst/>
          </a:prstGeom>
          <a:solidFill>
            <a:schemeClr val="accent6">
              <a:lumMod val="20000"/>
              <a:lumOff val="80000"/>
            </a:schemeClr>
          </a:solidFill>
        </p:spPr>
        <p:txBody>
          <a:bodyPr wrap="square">
            <a:spAutoFit/>
          </a:bodyPr>
          <a:lstStyle/>
          <a:p>
            <a:pPr algn="ctr"/>
            <a:r>
              <a:rPr lang="en-US" b="1" dirty="0" err="1">
                <a:solidFill>
                  <a:schemeClr val="accent1"/>
                </a:solidFill>
                <a:latin typeface="Copperplate" panose="02000504000000020004" pitchFamily="2" charset="77"/>
              </a:rPr>
              <a:t>Indicazioni</a:t>
            </a:r>
            <a:r>
              <a:rPr lang="en-US" b="1" dirty="0">
                <a:solidFill>
                  <a:schemeClr val="accent1"/>
                </a:solidFill>
                <a:latin typeface="Copperplate" panose="02000504000000020004" pitchFamily="2" charset="77"/>
              </a:rPr>
              <a:t> </a:t>
            </a:r>
            <a:r>
              <a:rPr lang="en-US" b="1" dirty="0" err="1">
                <a:solidFill>
                  <a:schemeClr val="accent1"/>
                </a:solidFill>
                <a:latin typeface="Copperplate" panose="02000504000000020004" pitchFamily="2" charset="77"/>
              </a:rPr>
              <a:t>gestionali</a:t>
            </a:r>
            <a:endParaRPr lang="it-IT" b="1" dirty="0">
              <a:solidFill>
                <a:schemeClr val="accent1"/>
              </a:solidFill>
              <a:effectLst/>
              <a:latin typeface="Copperplate" panose="02000504000000020004" pitchFamily="2" charset="77"/>
            </a:endParaRPr>
          </a:p>
        </p:txBody>
      </p:sp>
      <p:sp>
        <p:nvSpPr>
          <p:cNvPr id="5" name="CasellaDiTesto 4">
            <a:extLst>
              <a:ext uri="{FF2B5EF4-FFF2-40B4-BE49-F238E27FC236}">
                <a16:creationId xmlns:a16="http://schemas.microsoft.com/office/drawing/2014/main" id="{A8E629CA-220F-0DB4-CDAD-7C2586C02BDB}"/>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
        <p:nvSpPr>
          <p:cNvPr id="8" name="CasellaDiTesto 7">
            <a:extLst>
              <a:ext uri="{FF2B5EF4-FFF2-40B4-BE49-F238E27FC236}">
                <a16:creationId xmlns:a16="http://schemas.microsoft.com/office/drawing/2014/main" id="{65B25DDA-9218-C9F8-FD27-A2112E097EEB}"/>
              </a:ext>
            </a:extLst>
          </p:cNvPr>
          <p:cNvSpPr txBox="1"/>
          <p:nvPr/>
        </p:nvSpPr>
        <p:spPr>
          <a:xfrm>
            <a:off x="0" y="112451"/>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9" name="Freccia giù 8">
            <a:extLst>
              <a:ext uri="{FF2B5EF4-FFF2-40B4-BE49-F238E27FC236}">
                <a16:creationId xmlns:a16="http://schemas.microsoft.com/office/drawing/2014/main" id="{567CAE74-4BD1-B8DC-CB4F-1BB1ACC2CBD0}"/>
              </a:ext>
            </a:extLst>
          </p:cNvPr>
          <p:cNvSpPr/>
          <p:nvPr/>
        </p:nvSpPr>
        <p:spPr>
          <a:xfrm rot="16200000">
            <a:off x="3369179" y="-220272"/>
            <a:ext cx="311499" cy="100139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20890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4CA4F15F-344F-03D0-F566-809636119072}"/>
              </a:ext>
            </a:extLst>
          </p:cNvPr>
          <p:cNvSpPr>
            <a:spLocks noGrp="1"/>
          </p:cNvSpPr>
          <p:nvPr>
            <p:ph type="sldNum" sz="quarter" idx="12"/>
          </p:nvPr>
        </p:nvSpPr>
        <p:spPr/>
        <p:txBody>
          <a:bodyPr/>
          <a:lstStyle/>
          <a:p>
            <a:fld id="{C8B92C26-1B65-2440-8B1F-41834F12A775}" type="slidenum">
              <a:rPr lang="it-IT" smtClean="0"/>
              <a:t>31</a:t>
            </a:fld>
            <a:endParaRPr lang="it-IT"/>
          </a:p>
        </p:txBody>
      </p:sp>
      <p:sp>
        <p:nvSpPr>
          <p:cNvPr id="5" name="CasellaDiTesto 4">
            <a:extLst>
              <a:ext uri="{FF2B5EF4-FFF2-40B4-BE49-F238E27FC236}">
                <a16:creationId xmlns:a16="http://schemas.microsoft.com/office/drawing/2014/main" id="{606BDFD4-7FCF-8223-C6E1-C90A314CE685}"/>
              </a:ext>
            </a:extLst>
          </p:cNvPr>
          <p:cNvSpPr txBox="1"/>
          <p:nvPr/>
        </p:nvSpPr>
        <p:spPr>
          <a:xfrm>
            <a:off x="5178694" y="2227024"/>
            <a:ext cx="6365606" cy="3662541"/>
          </a:xfrm>
          <a:prstGeom prst="rect">
            <a:avLst/>
          </a:prstGeom>
          <a:noFill/>
        </p:spPr>
        <p:txBody>
          <a:bodyPr wrap="square">
            <a:spAutoFit/>
          </a:bodyPr>
          <a:lstStyle/>
          <a:p>
            <a:r>
              <a:rPr lang="it-IT" sz="1400" dirty="0">
                <a:effectLst/>
                <a:latin typeface="Palatino Linotype" panose="02040502050505030304" pitchFamily="18" charset="0"/>
              </a:rPr>
              <a:t>	</a:t>
            </a:r>
            <a:r>
              <a:rPr lang="it-IT" sz="1400" b="1" dirty="0">
                <a:solidFill>
                  <a:schemeClr val="accent6">
                    <a:lumMod val="50000"/>
                  </a:schemeClr>
                </a:solidFill>
                <a:effectLst/>
                <a:latin typeface="Palatino Linotype" panose="02040502050505030304" pitchFamily="18" charset="0"/>
              </a:rPr>
              <a:t>PROCEDURA</a:t>
            </a:r>
          </a:p>
          <a:p>
            <a:endParaRPr lang="it-IT" sz="1400" dirty="0">
              <a:latin typeface="Palatino Linotype" panose="02040502050505030304" pitchFamily="18" charset="0"/>
            </a:endParaRPr>
          </a:p>
          <a:p>
            <a:pPr marL="171450" indent="-171450" algn="just">
              <a:buFont typeface="Courier New" panose="02070309020205020404" pitchFamily="49" charset="0"/>
              <a:buChar char="o"/>
            </a:pPr>
            <a:r>
              <a:rPr lang="it-IT" sz="1200" dirty="0">
                <a:effectLst/>
                <a:latin typeface="Palatino Linotype" panose="02040502050505030304" pitchFamily="18" charset="0"/>
              </a:rPr>
              <a:t>Per garantire la possibilità di richiedere l’accesso al servizio già a partire dalla pubblicazione delle Regole Tecniche è stato predisposto un MODELLO DI ISTANZA SEMPLIFICATA (detta </a:t>
            </a:r>
            <a:r>
              <a:rPr lang="it-IT" sz="1200" b="1" i="1" dirty="0">
                <a:solidFill>
                  <a:srgbClr val="0070C0"/>
                </a:solidFill>
                <a:effectLst/>
                <a:latin typeface="Palatino Linotype" panose="02040502050505030304" pitchFamily="18" charset="0"/>
              </a:rPr>
              <a:t>Istanza</a:t>
            </a:r>
            <a:r>
              <a:rPr lang="it-IT" sz="1200" dirty="0">
                <a:solidFill>
                  <a:srgbClr val="0070C0"/>
                </a:solidFill>
                <a:effectLst/>
                <a:latin typeface="Palatino Linotype" panose="02040502050505030304" pitchFamily="18" charset="0"/>
              </a:rPr>
              <a:t> </a:t>
            </a:r>
            <a:r>
              <a:rPr lang="it-IT" sz="1200" b="1" i="1" dirty="0">
                <a:solidFill>
                  <a:srgbClr val="0070C0"/>
                </a:solidFill>
                <a:effectLst/>
                <a:latin typeface="Palatino Linotype" panose="02040502050505030304" pitchFamily="18" charset="0"/>
              </a:rPr>
              <a:t>preliminare</a:t>
            </a:r>
            <a:r>
              <a:rPr lang="it-IT" sz="1200" dirty="0">
                <a:effectLst/>
                <a:latin typeface="Palatino Linotype" panose="02040502050505030304" pitchFamily="18" charset="0"/>
              </a:rPr>
              <a:t>).</a:t>
            </a:r>
          </a:p>
          <a:p>
            <a:pPr marL="171450" indent="-171450" algn="just">
              <a:buFont typeface="Courier New" panose="02070309020205020404" pitchFamily="49" charset="0"/>
              <a:buChar char="o"/>
            </a:pPr>
            <a:r>
              <a:rPr lang="it-IT" sz="1200" dirty="0">
                <a:effectLst/>
                <a:latin typeface="Palatino Linotype" panose="02040502050505030304" pitchFamily="18" charset="0"/>
              </a:rPr>
              <a:t>Il </a:t>
            </a:r>
            <a:r>
              <a:rPr lang="it-IT" sz="1200" dirty="0">
                <a:latin typeface="Palatino Linotype" panose="02040502050505030304" pitchFamily="18" charset="0"/>
              </a:rPr>
              <a:t>SR</a:t>
            </a:r>
            <a:r>
              <a:rPr lang="it-IT" sz="1200" dirty="0">
                <a:effectLst/>
                <a:latin typeface="Palatino Linotype" panose="02040502050505030304" pitchFamily="18" charset="0"/>
              </a:rPr>
              <a:t> potrà successivamente completare l’istanza (verrà avviata dal GSE non appena questo sarà possibile) avendo comunque garantita come data di decorrenza dei contributi quella di invio dell’istanza preliminare.</a:t>
            </a:r>
          </a:p>
          <a:p>
            <a:pPr marL="171450" indent="-171450" algn="just">
              <a:buFont typeface="Courier New" panose="02070309020205020404" pitchFamily="49" charset="0"/>
              <a:buChar char="o"/>
            </a:pPr>
            <a:r>
              <a:rPr lang="it-IT" sz="1200" dirty="0">
                <a:effectLst/>
                <a:latin typeface="Palatino Linotype" panose="02040502050505030304" pitchFamily="18" charset="0"/>
              </a:rPr>
              <a:t>La richiesta di accesso deve essere trasmessa dal SR esclusivamente per VIA TELEMATICA mediante il Portale informatico del GSE appositamente predisposto.</a:t>
            </a:r>
          </a:p>
          <a:p>
            <a:pPr marL="171450" indent="-171450" algn="just">
              <a:buFont typeface="Courier New" panose="02070309020205020404" pitchFamily="49" charset="0"/>
              <a:buChar char="o"/>
            </a:pPr>
            <a:r>
              <a:rPr lang="it-IT" sz="1200" dirty="0">
                <a:effectLst/>
                <a:latin typeface="Palatino Linotype" panose="02040502050505030304" pitchFamily="18" charset="0"/>
              </a:rPr>
              <a:t>La presentazione della richiesta presuppone la corretta registrazione su </a:t>
            </a:r>
            <a:r>
              <a:rPr lang="it-IT" sz="1200" dirty="0" err="1">
                <a:effectLst/>
                <a:latin typeface="Palatino Linotype" panose="02040502050505030304" pitchFamily="18" charset="0"/>
              </a:rPr>
              <a:t>GAUDì</a:t>
            </a:r>
            <a:r>
              <a:rPr lang="it-IT" sz="1200" dirty="0">
                <a:effectLst/>
                <a:latin typeface="Palatino Linotype" panose="02040502050505030304" pitchFamily="18" charset="0"/>
              </a:rPr>
              <a:t> degli impianti di produzione e il conseguente rilascio del codice CENSIMP. Prima dell’invio della richiesta occorre quindi verificare e nel caso aggiornare tali dati.</a:t>
            </a:r>
          </a:p>
          <a:p>
            <a:pPr marL="171450" indent="-171450" algn="just">
              <a:buFont typeface="Courier New" panose="02070309020205020404" pitchFamily="49" charset="0"/>
              <a:buChar char="o"/>
            </a:pPr>
            <a:r>
              <a:rPr lang="it-IT" sz="1200" dirty="0">
                <a:effectLst/>
                <a:latin typeface="Palatino Linotype" panose="02040502050505030304" pitchFamily="18" charset="0"/>
              </a:rPr>
              <a:t>Alla data di invio dell’istanza preliminare la configurazione </a:t>
            </a:r>
            <a:r>
              <a:rPr lang="it-IT" sz="1200" dirty="0">
                <a:latin typeface="Palatino Linotype" panose="02040502050505030304" pitchFamily="18" charset="0"/>
              </a:rPr>
              <a:t>della</a:t>
            </a:r>
            <a:r>
              <a:rPr lang="it-IT" sz="1200" dirty="0">
                <a:effectLst/>
                <a:latin typeface="Palatino Linotype" panose="02040502050505030304" pitchFamily="18" charset="0"/>
              </a:rPr>
              <a:t> CER per la quale si richiede l’accesso al servizio di incentivazione dovrà possedere tutti i requisiti previsti e dovranno essere già sottoscritti tutti i mandati al SR da parte dei membri/soci della CER </a:t>
            </a:r>
            <a:r>
              <a:rPr lang="it-IT" sz="1200" i="1" dirty="0">
                <a:effectLst/>
                <a:latin typeface="Palatino Linotype" panose="02040502050505030304" pitchFamily="18" charset="0"/>
              </a:rPr>
              <a:t>consumers</a:t>
            </a:r>
            <a:r>
              <a:rPr lang="it-IT" sz="1200" dirty="0">
                <a:effectLst/>
                <a:latin typeface="Palatino Linotype" panose="02040502050505030304" pitchFamily="18" charset="0"/>
              </a:rPr>
              <a:t> e </a:t>
            </a:r>
            <a:r>
              <a:rPr lang="it-IT" sz="1200" i="1" dirty="0">
                <a:effectLst/>
                <a:latin typeface="Palatino Linotype" panose="02040502050505030304" pitchFamily="18" charset="0"/>
              </a:rPr>
              <a:t>producers</a:t>
            </a:r>
            <a:r>
              <a:rPr lang="it-IT" sz="1200" dirty="0">
                <a:effectLst/>
                <a:latin typeface="Palatino Linotype" panose="02040502050505030304" pitchFamily="18" charset="0"/>
              </a:rPr>
              <a:t> facenti parte o che rilevano ai fini della configurazione (nella fattispecie, trattasi di Soggetti Terzi che hanno «messo a disposizione» per vent’anni gli Asset Energetici necessari.</a:t>
            </a:r>
            <a:endParaRPr lang="it-IT" sz="1200" dirty="0">
              <a:latin typeface="Palatino Linotype" panose="02040502050505030304" pitchFamily="18" charset="0"/>
            </a:endParaRPr>
          </a:p>
        </p:txBody>
      </p:sp>
      <p:sp>
        <p:nvSpPr>
          <p:cNvPr id="7" name="CasellaDiTesto 6">
            <a:extLst>
              <a:ext uri="{FF2B5EF4-FFF2-40B4-BE49-F238E27FC236}">
                <a16:creationId xmlns:a16="http://schemas.microsoft.com/office/drawing/2014/main" id="{C97737DF-BE4A-BFC2-8748-10E0330DAE58}"/>
              </a:ext>
            </a:extLst>
          </p:cNvPr>
          <p:cNvSpPr txBox="1"/>
          <p:nvPr/>
        </p:nvSpPr>
        <p:spPr>
          <a:xfrm>
            <a:off x="6472411" y="1365250"/>
            <a:ext cx="3048000" cy="369332"/>
          </a:xfrm>
          <a:prstGeom prst="rect">
            <a:avLst/>
          </a:prstGeom>
          <a:solidFill>
            <a:schemeClr val="accent6">
              <a:lumMod val="20000"/>
              <a:lumOff val="80000"/>
            </a:schemeClr>
          </a:solidFill>
        </p:spPr>
        <p:txBody>
          <a:bodyPr wrap="square">
            <a:spAutoFit/>
          </a:bodyPr>
          <a:lstStyle/>
          <a:p>
            <a:r>
              <a:rPr lang="it-IT" b="1" i="1" dirty="0">
                <a:solidFill>
                  <a:schemeClr val="accent6">
                    <a:lumMod val="50000"/>
                  </a:schemeClr>
                </a:solidFill>
                <a:effectLst/>
                <a:latin typeface="Copperplate" panose="02000504000000020004" pitchFamily="2" charset="77"/>
              </a:rPr>
              <a:t>ISTANZA PRELIMINARE</a:t>
            </a:r>
            <a:endParaRPr lang="it-IT" b="1" i="1" dirty="0">
              <a:solidFill>
                <a:schemeClr val="accent6">
                  <a:lumMod val="50000"/>
                </a:schemeClr>
              </a:solidFill>
              <a:latin typeface="Copperplate" panose="02000504000000020004" pitchFamily="2" charset="77"/>
            </a:endParaRPr>
          </a:p>
        </p:txBody>
      </p:sp>
      <p:sp>
        <p:nvSpPr>
          <p:cNvPr id="9" name="CasellaDiTesto 8">
            <a:extLst>
              <a:ext uri="{FF2B5EF4-FFF2-40B4-BE49-F238E27FC236}">
                <a16:creationId xmlns:a16="http://schemas.microsoft.com/office/drawing/2014/main" id="{CB6B0D2C-AEC8-B3CB-FDC4-E95EF3E6C571}"/>
              </a:ext>
            </a:extLst>
          </p:cNvPr>
          <p:cNvSpPr txBox="1"/>
          <p:nvPr/>
        </p:nvSpPr>
        <p:spPr>
          <a:xfrm>
            <a:off x="238217" y="1365250"/>
            <a:ext cx="4139100" cy="4524315"/>
          </a:xfrm>
          <a:prstGeom prst="rect">
            <a:avLst/>
          </a:prstGeom>
          <a:noFill/>
        </p:spPr>
        <p:txBody>
          <a:bodyPr wrap="square">
            <a:spAutoFit/>
          </a:bodyPr>
          <a:lstStyle/>
          <a:p>
            <a:r>
              <a:rPr lang="it-IT" sz="1200" dirty="0">
                <a:effectLst/>
                <a:latin typeface="Palatino Linotype" panose="02040502050505030304" pitchFamily="18" charset="0"/>
              </a:rPr>
              <a:t>Il delegato </a:t>
            </a:r>
            <a:r>
              <a:rPr lang="it-IT" sz="1200" b="1" dirty="0">
                <a:solidFill>
                  <a:srgbClr val="0070C0"/>
                </a:solidFill>
                <a:effectLst/>
                <a:latin typeface="Palatino Linotype" panose="02040502050505030304" pitchFamily="18" charset="0"/>
              </a:rPr>
              <a:t>S.R. </a:t>
            </a:r>
          </a:p>
          <a:p>
            <a:endParaRPr lang="it-IT" sz="1200" dirty="0">
              <a:latin typeface="Palatino Linotype" panose="02040502050505030304" pitchFamily="18" charset="0"/>
            </a:endParaRPr>
          </a:p>
          <a:p>
            <a:endParaRPr lang="it-IT" sz="1200" dirty="0">
              <a:latin typeface="Palatino Linotype" panose="02040502050505030304" pitchFamily="18" charset="0"/>
            </a:endParaRPr>
          </a:p>
          <a:p>
            <a:endParaRPr lang="it-IT" sz="1200" dirty="0">
              <a:latin typeface="Palatino Linotype" panose="02040502050505030304" pitchFamily="18" charset="0"/>
            </a:endParaRPr>
          </a:p>
          <a:p>
            <a:r>
              <a:rPr lang="it-IT" sz="1200" dirty="0">
                <a:effectLst/>
                <a:latin typeface="Palatino Linotype" panose="02040502050505030304" pitchFamily="18" charset="0"/>
              </a:rPr>
              <a:t>avrà la </a:t>
            </a:r>
            <a:r>
              <a:rPr lang="it-IT" sz="1200" b="1" dirty="0">
                <a:solidFill>
                  <a:srgbClr val="0070C0"/>
                </a:solidFill>
                <a:effectLst/>
                <a:latin typeface="Palatino Linotype" panose="02040502050505030304" pitchFamily="18" charset="0"/>
              </a:rPr>
              <a:t>responsabilità di fornire</a:t>
            </a:r>
            <a:r>
              <a:rPr lang="it-IT" sz="1200" b="1" dirty="0">
                <a:solidFill>
                  <a:srgbClr val="0070C0"/>
                </a:solidFill>
                <a:latin typeface="Palatino Linotype" panose="02040502050505030304" pitchFamily="18" charset="0"/>
              </a:rPr>
              <a:t> al GSE i seguenti Documenti</a:t>
            </a:r>
            <a:r>
              <a:rPr lang="it-IT" sz="1200" dirty="0">
                <a:latin typeface="Palatino Linotype" panose="02040502050505030304" pitchFamily="18" charset="0"/>
              </a:rPr>
              <a:t>:</a:t>
            </a:r>
          </a:p>
          <a:p>
            <a:pPr marL="171450" indent="-171450">
              <a:buFont typeface="Arial" panose="020B0604020202020204" pitchFamily="34" charset="0"/>
              <a:buChar char="•"/>
            </a:pPr>
            <a:r>
              <a:rPr lang="it-IT" sz="1200" dirty="0">
                <a:effectLst/>
                <a:latin typeface="Palatino Linotype" panose="02040502050505030304" pitchFamily="18" charset="0"/>
              </a:rPr>
              <a:t>Mandato al SR da parte di tutti i membri alla CER per l’avvio della Procedura necessaria per l’accesso agli incentivi;</a:t>
            </a:r>
          </a:p>
          <a:p>
            <a:pPr marL="171450" indent="-171450">
              <a:buFont typeface="Arial" panose="020B0604020202020204" pitchFamily="34" charset="0"/>
              <a:buChar char="•"/>
            </a:pPr>
            <a:r>
              <a:rPr lang="it-IT" sz="1200" dirty="0">
                <a:latin typeface="Palatino Linotype" panose="02040502050505030304" pitchFamily="18" charset="0"/>
              </a:rPr>
              <a:t>S</a:t>
            </a:r>
            <a:r>
              <a:rPr lang="it-IT" sz="1200" dirty="0">
                <a:effectLst/>
                <a:latin typeface="Palatino Linotype" panose="02040502050505030304" pitchFamily="18" charset="0"/>
              </a:rPr>
              <a:t>tatuto della CER;</a:t>
            </a:r>
          </a:p>
          <a:p>
            <a:pPr marL="171450" indent="-171450">
              <a:buFont typeface="Arial" panose="020B0604020202020204" pitchFamily="34" charset="0"/>
              <a:buChar char="•"/>
            </a:pPr>
            <a:r>
              <a:rPr lang="it-IT" sz="1200" dirty="0">
                <a:latin typeface="Palatino Linotype" panose="02040502050505030304" pitchFamily="18" charset="0"/>
              </a:rPr>
              <a:t>Atto Costitutivo;</a:t>
            </a:r>
            <a:endParaRPr lang="it-IT" sz="1200" dirty="0">
              <a:effectLst/>
              <a:latin typeface="Palatino Linotype" panose="02040502050505030304" pitchFamily="18" charset="0"/>
            </a:endParaRPr>
          </a:p>
          <a:p>
            <a:pPr marL="171450" indent="-171450">
              <a:buFont typeface="Arial" panose="020B0604020202020204" pitchFamily="34" charset="0"/>
              <a:buChar char="•"/>
            </a:pPr>
            <a:r>
              <a:rPr lang="it-IT" sz="1200" dirty="0">
                <a:latin typeface="Palatino Linotype" panose="02040502050505030304" pitchFamily="18" charset="0"/>
              </a:rPr>
              <a:t>elenco e caratteristiche dei S</a:t>
            </a:r>
            <a:r>
              <a:rPr lang="it-IT" sz="1200" dirty="0">
                <a:effectLst/>
                <a:latin typeface="Palatino Linotype" panose="02040502050505030304" pitchFamily="18" charset="0"/>
              </a:rPr>
              <a:t>oggetti che aderiscono alla configurazione (</a:t>
            </a:r>
            <a:r>
              <a:rPr lang="it-IT" sz="1200" i="1" dirty="0">
                <a:effectLst/>
                <a:latin typeface="Palatino Linotype" panose="02040502050505030304" pitchFamily="18" charset="0"/>
              </a:rPr>
              <a:t>consumers</a:t>
            </a:r>
            <a:r>
              <a:rPr lang="it-IT" sz="1200" dirty="0">
                <a:effectLst/>
                <a:latin typeface="Palatino Linotype" panose="02040502050505030304" pitchFamily="18" charset="0"/>
              </a:rPr>
              <a:t> e </a:t>
            </a:r>
            <a:r>
              <a:rPr lang="it-IT" sz="1200" i="1" dirty="0">
                <a:effectLst/>
                <a:latin typeface="Palatino Linotype" panose="02040502050505030304" pitchFamily="18" charset="0"/>
              </a:rPr>
              <a:t>producers</a:t>
            </a:r>
            <a:r>
              <a:rPr lang="it-IT" sz="1200" dirty="0">
                <a:effectLst/>
                <a:latin typeface="Palatino Linotype" panose="02040502050505030304" pitchFamily="18" charset="0"/>
              </a:rPr>
              <a:t>) e relativo identificativo del punto di connessione (POD);</a:t>
            </a:r>
          </a:p>
          <a:p>
            <a:pPr marL="171450" indent="-171450">
              <a:buFont typeface="Arial" panose="020B0604020202020204" pitchFamily="34" charset="0"/>
              <a:buChar char="•"/>
            </a:pPr>
            <a:r>
              <a:rPr lang="it-IT" sz="1200" dirty="0">
                <a:effectLst/>
                <a:latin typeface="Palatino Linotype" panose="02040502050505030304" pitchFamily="18" charset="0"/>
              </a:rPr>
              <a:t>dichiarazione sulla non esistenza di incentivi non compatibili;</a:t>
            </a:r>
          </a:p>
          <a:p>
            <a:pPr marL="171450" indent="-171450">
              <a:buFont typeface="Arial" panose="020B0604020202020204" pitchFamily="34" charset="0"/>
              <a:buChar char="•"/>
            </a:pPr>
            <a:r>
              <a:rPr lang="it-IT" sz="1200" dirty="0">
                <a:effectLst/>
                <a:latin typeface="Palatino Linotype" panose="02040502050505030304" pitchFamily="18" charset="0"/>
              </a:rPr>
              <a:t>dichiarazione attestante che gli impianti rispettano i requisiti richiesti per la CER </a:t>
            </a:r>
            <a:r>
              <a:rPr lang="it-IT" sz="1200" dirty="0">
                <a:effectLst/>
                <a:latin typeface="Palatino Linotype" panose="02040502050505030304" pitchFamily="18" charset="0"/>
                <a:ea typeface="Calibri" panose="020F0502020204030204" pitchFamily="34" charset="0"/>
                <a:cs typeface="Times New Roman" panose="02020603050405020304" pitchFamily="18" charset="0"/>
              </a:rPr>
              <a:t>e relativa «conformità» degli impianti di generazione;</a:t>
            </a:r>
            <a:endParaRPr lang="it-IT" sz="1200" dirty="0">
              <a:effectLst/>
              <a:latin typeface="Palatino Linotype" panose="02040502050505030304" pitchFamily="18" charset="0"/>
            </a:endParaRPr>
          </a:p>
          <a:p>
            <a:pPr marL="171450" indent="-171450">
              <a:buFont typeface="Arial" panose="020B0604020202020204" pitchFamily="34" charset="0"/>
              <a:buChar char="•"/>
            </a:pPr>
            <a:r>
              <a:rPr lang="it-IT" sz="1200" dirty="0">
                <a:effectLst/>
                <a:latin typeface="Palatino Linotype" panose="02040502050505030304" pitchFamily="18" charset="0"/>
                <a:ea typeface="Calibri" panose="020F0502020204030204" pitchFamily="34" charset="0"/>
                <a:cs typeface="Times New Roman" panose="02020603050405020304" pitchFamily="18" charset="0"/>
              </a:rPr>
              <a:t>Dichiarazione di conformità affinché tutti i membri della comunità posseggano le caratteristiche corrette e previste dalla Legge per essere membri di una CER.</a:t>
            </a:r>
          </a:p>
          <a:p>
            <a:pPr marL="171450" indent="-171450">
              <a:buFont typeface="Arial" panose="020B0604020202020204" pitchFamily="34" charset="0"/>
              <a:buChar char="•"/>
            </a:pPr>
            <a:r>
              <a:rPr lang="it-IT" sz="1200" dirty="0">
                <a:effectLst/>
                <a:latin typeface="Palatino Linotype" panose="02040502050505030304" pitchFamily="18" charset="0"/>
                <a:ea typeface="Calibri" panose="020F0502020204030204" pitchFamily="34" charset="0"/>
                <a:cs typeface="Times New Roman" panose="02020603050405020304" pitchFamily="18" charset="0"/>
              </a:rPr>
              <a:t>Dichiarazione sulla compatibilità della comunità agli incentivi per l’autoconsumo collettivo.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reccia destra 9">
            <a:extLst>
              <a:ext uri="{FF2B5EF4-FFF2-40B4-BE49-F238E27FC236}">
                <a16:creationId xmlns:a16="http://schemas.microsoft.com/office/drawing/2014/main" id="{B06CA339-0211-64A4-1BE0-FCC5FBFA75BE}"/>
              </a:ext>
            </a:extLst>
          </p:cNvPr>
          <p:cNvSpPr/>
          <p:nvPr/>
        </p:nvSpPr>
        <p:spPr>
          <a:xfrm rot="5400000">
            <a:off x="1078157" y="1686075"/>
            <a:ext cx="500429" cy="484632"/>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8713607B-C8EB-D7E8-0A19-68216DCA9506}"/>
              </a:ext>
            </a:extLst>
          </p:cNvPr>
          <p:cNvCxnSpPr>
            <a:cxnSpLocks/>
            <a:endCxn id="7" idx="1"/>
          </p:cNvCxnSpPr>
          <p:nvPr/>
        </p:nvCxnSpPr>
        <p:spPr>
          <a:xfrm>
            <a:off x="1676077" y="1549916"/>
            <a:ext cx="47963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E484BDC0-B395-E768-40FD-E08E34A397CE}"/>
              </a:ext>
            </a:extLst>
          </p:cNvPr>
          <p:cNvCxnSpPr>
            <a:cxnSpLocks/>
          </p:cNvCxnSpPr>
          <p:nvPr/>
        </p:nvCxnSpPr>
        <p:spPr>
          <a:xfrm>
            <a:off x="7038491" y="1678176"/>
            <a:ext cx="0" cy="555777"/>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4799D1DE-319C-F528-39C7-D0D88D19C9C9}"/>
              </a:ext>
            </a:extLst>
          </p:cNvPr>
          <p:cNvPicPr>
            <a:picLocks noChangeAspect="1"/>
          </p:cNvPicPr>
          <p:nvPr/>
        </p:nvPicPr>
        <p:blipFill>
          <a:blip r:embed="rId2"/>
          <a:stretch>
            <a:fillRect/>
          </a:stretch>
        </p:blipFill>
        <p:spPr>
          <a:xfrm>
            <a:off x="103322" y="6265953"/>
            <a:ext cx="487331" cy="547098"/>
          </a:xfrm>
          <a:prstGeom prst="rect">
            <a:avLst/>
          </a:prstGeom>
        </p:spPr>
      </p:pic>
      <p:sp>
        <p:nvSpPr>
          <p:cNvPr id="2" name="CasellaDiTesto 1">
            <a:extLst>
              <a:ext uri="{FF2B5EF4-FFF2-40B4-BE49-F238E27FC236}">
                <a16:creationId xmlns:a16="http://schemas.microsoft.com/office/drawing/2014/main" id="{2B680D3B-24A0-9915-5D72-C61DA4149CDA}"/>
              </a:ext>
            </a:extLst>
          </p:cNvPr>
          <p:cNvSpPr txBox="1"/>
          <p:nvPr/>
        </p:nvSpPr>
        <p:spPr>
          <a:xfrm>
            <a:off x="4152180" y="90073"/>
            <a:ext cx="3792555" cy="369332"/>
          </a:xfrm>
          <a:prstGeom prst="rect">
            <a:avLst/>
          </a:prstGeom>
          <a:solidFill>
            <a:schemeClr val="accent6">
              <a:lumMod val="20000"/>
              <a:lumOff val="80000"/>
            </a:schemeClr>
          </a:solidFill>
        </p:spPr>
        <p:txBody>
          <a:bodyPr wrap="square">
            <a:spAutoFit/>
          </a:bodyPr>
          <a:lstStyle/>
          <a:p>
            <a:pPr algn="ctr"/>
            <a:r>
              <a:rPr lang="en-US" b="1" dirty="0" err="1">
                <a:solidFill>
                  <a:schemeClr val="accent1"/>
                </a:solidFill>
                <a:latin typeface="Copperplate" panose="02000504000000020004" pitchFamily="2" charset="77"/>
              </a:rPr>
              <a:t>Indicazioni</a:t>
            </a:r>
            <a:r>
              <a:rPr lang="en-US" b="1" dirty="0">
                <a:solidFill>
                  <a:schemeClr val="accent1"/>
                </a:solidFill>
                <a:latin typeface="Copperplate" panose="02000504000000020004" pitchFamily="2" charset="77"/>
              </a:rPr>
              <a:t> </a:t>
            </a:r>
            <a:r>
              <a:rPr lang="en-US" b="1" dirty="0" err="1">
                <a:solidFill>
                  <a:schemeClr val="accent1"/>
                </a:solidFill>
                <a:latin typeface="Copperplate" panose="02000504000000020004" pitchFamily="2" charset="77"/>
              </a:rPr>
              <a:t>gestionali</a:t>
            </a:r>
            <a:endParaRPr lang="it-IT" b="1" dirty="0">
              <a:solidFill>
                <a:schemeClr val="accent1"/>
              </a:solidFill>
              <a:effectLst/>
              <a:latin typeface="Copperplate" panose="02000504000000020004" pitchFamily="2" charset="77"/>
            </a:endParaRPr>
          </a:p>
        </p:txBody>
      </p:sp>
      <p:sp>
        <p:nvSpPr>
          <p:cNvPr id="6" name="CasellaDiTesto 5">
            <a:extLst>
              <a:ext uri="{FF2B5EF4-FFF2-40B4-BE49-F238E27FC236}">
                <a16:creationId xmlns:a16="http://schemas.microsoft.com/office/drawing/2014/main" id="{0BAE1A90-B2E4-DD83-3F18-987650CC1E9E}"/>
              </a:ext>
            </a:extLst>
          </p:cNvPr>
          <p:cNvSpPr txBox="1"/>
          <p:nvPr/>
        </p:nvSpPr>
        <p:spPr>
          <a:xfrm>
            <a:off x="0" y="112451"/>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8" name="Freccia giù 7">
            <a:extLst>
              <a:ext uri="{FF2B5EF4-FFF2-40B4-BE49-F238E27FC236}">
                <a16:creationId xmlns:a16="http://schemas.microsoft.com/office/drawing/2014/main" id="{6B0930CC-BA6F-5416-C75F-042E76D41794}"/>
              </a:ext>
            </a:extLst>
          </p:cNvPr>
          <p:cNvSpPr/>
          <p:nvPr/>
        </p:nvSpPr>
        <p:spPr>
          <a:xfrm rot="16200000">
            <a:off x="3369179" y="-220272"/>
            <a:ext cx="311499" cy="100139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E6CE6973-08D0-C777-ECD8-BDFFE07F4694}"/>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115778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AF950C5-D755-515B-6AEF-8B83347F8C10}"/>
              </a:ext>
            </a:extLst>
          </p:cNvPr>
          <p:cNvSpPr>
            <a:spLocks noGrp="1"/>
          </p:cNvSpPr>
          <p:nvPr>
            <p:ph type="sldNum" sz="quarter" idx="12"/>
          </p:nvPr>
        </p:nvSpPr>
        <p:spPr/>
        <p:txBody>
          <a:bodyPr/>
          <a:lstStyle/>
          <a:p>
            <a:fld id="{C8B92C26-1B65-2440-8B1F-41834F12A775}" type="slidenum">
              <a:rPr lang="it-IT" smtClean="0"/>
              <a:t>32</a:t>
            </a:fld>
            <a:endParaRPr lang="it-IT" dirty="0"/>
          </a:p>
        </p:txBody>
      </p:sp>
      <p:sp>
        <p:nvSpPr>
          <p:cNvPr id="5" name="CasellaDiTesto 4">
            <a:extLst>
              <a:ext uri="{FF2B5EF4-FFF2-40B4-BE49-F238E27FC236}">
                <a16:creationId xmlns:a16="http://schemas.microsoft.com/office/drawing/2014/main" id="{E31B9612-B48F-AFDB-7BBC-1F38EED2CBB5}"/>
              </a:ext>
            </a:extLst>
          </p:cNvPr>
          <p:cNvSpPr txBox="1"/>
          <p:nvPr/>
        </p:nvSpPr>
        <p:spPr>
          <a:xfrm>
            <a:off x="7015112" y="3608100"/>
            <a:ext cx="4585370" cy="2462213"/>
          </a:xfrm>
          <a:prstGeom prst="rect">
            <a:avLst/>
          </a:prstGeom>
          <a:noFill/>
        </p:spPr>
        <p:txBody>
          <a:bodyPr wrap="square">
            <a:spAutoFit/>
          </a:bodyPr>
          <a:lstStyle/>
          <a:p>
            <a:pPr marL="171450" indent="-171450">
              <a:buFont typeface="Arial" panose="020B0604020202020204" pitchFamily="34" charset="0"/>
              <a:buChar char="•"/>
            </a:pPr>
            <a:r>
              <a:rPr lang="it-IT" sz="1100" dirty="0">
                <a:effectLst/>
                <a:latin typeface="Palatino Linotype" panose="02040502050505030304" pitchFamily="18" charset="0"/>
              </a:rPr>
              <a:t>Trasmissione, per verifica all’ ARERA, dello schema di istanza, dello schema di contratto e delle Regole tecniche.</a:t>
            </a:r>
          </a:p>
          <a:p>
            <a:pPr marL="171450" indent="-171450">
              <a:buFont typeface="Arial" panose="020B0604020202020204" pitchFamily="34" charset="0"/>
              <a:buChar char="•"/>
            </a:pPr>
            <a:r>
              <a:rPr lang="it-IT" sz="1100" dirty="0">
                <a:effectLst/>
                <a:latin typeface="Palatino Linotype" panose="02040502050505030304" pitchFamily="18" charset="0"/>
              </a:rPr>
              <a:t>Definizione delle modalità di acquisizione dai gestori di rete dei dati necessari ai fini dell’attuazione del servizio, mentre l’Acquirente Unico definisce le modalità per la messa a disposizione al GSE dei dati di anagrafica dei clienti finali.</a:t>
            </a:r>
          </a:p>
          <a:p>
            <a:pPr marL="171450" indent="-171450">
              <a:buFont typeface="Arial" panose="020B0604020202020204" pitchFamily="34" charset="0"/>
              <a:buChar char="•"/>
            </a:pPr>
            <a:r>
              <a:rPr lang="it-IT" sz="1100" dirty="0">
                <a:effectLst/>
                <a:latin typeface="Palatino Linotype" panose="02040502050505030304" pitchFamily="18" charset="0"/>
              </a:rPr>
              <a:t>Predisposizione di un APPOSITO PORTALE INFORMATICO interoperabile con il sistema GAUDÌ, ai fini dell’accesso al servizio di valorizzazione e l’incentivazione dell’energia elettrica condivisa.</a:t>
            </a:r>
          </a:p>
          <a:p>
            <a:pPr marL="171450" indent="-171450">
              <a:buFont typeface="Arial" panose="020B0604020202020204" pitchFamily="34" charset="0"/>
              <a:buChar char="•"/>
            </a:pPr>
            <a:r>
              <a:rPr lang="it-IT" sz="1100" dirty="0">
                <a:effectLst/>
                <a:latin typeface="Palatino Linotype" panose="02040502050505030304" pitchFamily="18" charset="0"/>
              </a:rPr>
              <a:t>Predisposizione di una sezione del sito web dedicata alle configurazioni di CER, funzionale al supporto per il riconoscimento degli incentivi e fornisce ai beneficiari informazioni sull’andamento dell’energia immessa, condivisa e prelevata da ciascun componente delle configurazioni</a:t>
            </a:r>
            <a:endParaRPr lang="it-IT" sz="1100" dirty="0">
              <a:latin typeface="Palatino Linotype" panose="02040502050505030304" pitchFamily="18" charset="0"/>
            </a:endParaRPr>
          </a:p>
        </p:txBody>
      </p:sp>
      <p:sp>
        <p:nvSpPr>
          <p:cNvPr id="7" name="CasellaDiTesto 6">
            <a:extLst>
              <a:ext uri="{FF2B5EF4-FFF2-40B4-BE49-F238E27FC236}">
                <a16:creationId xmlns:a16="http://schemas.microsoft.com/office/drawing/2014/main" id="{AB228CBB-0AFF-8BF7-E937-4305E7C4020D}"/>
              </a:ext>
            </a:extLst>
          </p:cNvPr>
          <p:cNvSpPr txBox="1"/>
          <p:nvPr/>
        </p:nvSpPr>
        <p:spPr>
          <a:xfrm>
            <a:off x="640541" y="2560043"/>
            <a:ext cx="1358900" cy="523220"/>
          </a:xfrm>
          <a:prstGeom prst="rect">
            <a:avLst/>
          </a:prstGeom>
          <a:noFill/>
        </p:spPr>
        <p:txBody>
          <a:bodyPr wrap="square">
            <a:spAutoFit/>
          </a:bodyPr>
          <a:lstStyle/>
          <a:p>
            <a:pPr algn="ctr"/>
            <a:r>
              <a:rPr lang="it-IT" sz="2800" b="1" dirty="0">
                <a:solidFill>
                  <a:srgbClr val="0070C0"/>
                </a:solidFill>
                <a:effectLst/>
                <a:latin typeface="Copperplate" panose="02000504000000020004" pitchFamily="2" charset="77"/>
              </a:rPr>
              <a:t>GSE</a:t>
            </a:r>
            <a:endParaRPr lang="it-IT" sz="2800" b="1" dirty="0">
              <a:solidFill>
                <a:srgbClr val="0070C0"/>
              </a:solidFill>
              <a:latin typeface="Copperplate" panose="02000504000000020004" pitchFamily="2" charset="77"/>
            </a:endParaRPr>
          </a:p>
        </p:txBody>
      </p:sp>
      <p:sp>
        <p:nvSpPr>
          <p:cNvPr id="9" name="CasellaDiTesto 8">
            <a:extLst>
              <a:ext uri="{FF2B5EF4-FFF2-40B4-BE49-F238E27FC236}">
                <a16:creationId xmlns:a16="http://schemas.microsoft.com/office/drawing/2014/main" id="{CCB5E42A-1CD6-AA82-D245-DBB49C5E3499}"/>
              </a:ext>
            </a:extLst>
          </p:cNvPr>
          <p:cNvSpPr txBox="1"/>
          <p:nvPr/>
        </p:nvSpPr>
        <p:spPr>
          <a:xfrm>
            <a:off x="0" y="3009799"/>
            <a:ext cx="2640816" cy="646331"/>
          </a:xfrm>
          <a:prstGeom prst="rect">
            <a:avLst/>
          </a:prstGeom>
          <a:noFill/>
        </p:spPr>
        <p:txBody>
          <a:bodyPr wrap="square">
            <a:spAutoFit/>
          </a:bodyPr>
          <a:lstStyle/>
          <a:p>
            <a:pPr algn="ctr"/>
            <a:r>
              <a:rPr lang="it-IT" sz="1200" i="1" dirty="0">
                <a:effectLst/>
                <a:latin typeface="Palatino Linotype" panose="02040502050505030304" pitchFamily="18" charset="0"/>
              </a:rPr>
              <a:t>Protocolla la </a:t>
            </a:r>
          </a:p>
          <a:p>
            <a:pPr algn="ctr"/>
            <a:r>
              <a:rPr lang="it-IT" sz="1200" i="1" dirty="0">
                <a:effectLst/>
                <a:latin typeface="Palatino Linotype" panose="02040502050505030304" pitchFamily="18" charset="0"/>
              </a:rPr>
              <a:t>RICHIESTA DI </a:t>
            </a:r>
          </a:p>
          <a:p>
            <a:pPr algn="ctr"/>
            <a:r>
              <a:rPr lang="it-IT" sz="1200" i="1" dirty="0">
                <a:effectLst/>
                <a:latin typeface="Palatino Linotype" panose="02040502050505030304" pitchFamily="18" charset="0"/>
              </a:rPr>
              <a:t>ATTIVAZIONE DEL SERVIZIO</a:t>
            </a:r>
            <a:endParaRPr lang="it-IT" sz="1200" i="1" dirty="0">
              <a:latin typeface="Palatino Linotype" panose="02040502050505030304" pitchFamily="18" charset="0"/>
            </a:endParaRPr>
          </a:p>
        </p:txBody>
      </p:sp>
      <p:sp>
        <p:nvSpPr>
          <p:cNvPr id="11" name="CasellaDiTesto 10">
            <a:extLst>
              <a:ext uri="{FF2B5EF4-FFF2-40B4-BE49-F238E27FC236}">
                <a16:creationId xmlns:a16="http://schemas.microsoft.com/office/drawing/2014/main" id="{EA1C76C0-6A27-F999-0792-15F9844B8BBF}"/>
              </a:ext>
            </a:extLst>
          </p:cNvPr>
          <p:cNvSpPr txBox="1"/>
          <p:nvPr/>
        </p:nvSpPr>
        <p:spPr>
          <a:xfrm>
            <a:off x="172510" y="1347806"/>
            <a:ext cx="4469616" cy="1169551"/>
          </a:xfrm>
          <a:prstGeom prst="rect">
            <a:avLst/>
          </a:prstGeom>
          <a:noFill/>
        </p:spPr>
        <p:txBody>
          <a:bodyPr wrap="square">
            <a:spAutoFit/>
          </a:bodyPr>
          <a:lstStyle/>
          <a:p>
            <a:pPr marL="492125" indent="-485775" algn="just"/>
            <a:r>
              <a:rPr lang="it-IT" sz="1400" dirty="0">
                <a:latin typeface="Palatino Linotype" panose="02040502050505030304" pitchFamily="18" charset="0"/>
              </a:rPr>
              <a:t>Il </a:t>
            </a:r>
            <a:r>
              <a:rPr lang="it-IT" sz="1400" b="1" dirty="0">
                <a:solidFill>
                  <a:srgbClr val="0070C0"/>
                </a:solidFill>
                <a:latin typeface="Palatino Linotype" panose="02040502050505030304" pitchFamily="18" charset="0"/>
              </a:rPr>
              <a:t>S.R.</a:t>
            </a:r>
            <a:r>
              <a:rPr lang="it-IT" sz="1400" dirty="0">
                <a:latin typeface="Palatino Linotype" panose="02040502050505030304" pitchFamily="18" charset="0"/>
              </a:rPr>
              <a:t> della CER </a:t>
            </a:r>
            <a:r>
              <a:rPr lang="it-IT" sz="1400" b="1" dirty="0">
                <a:solidFill>
                  <a:srgbClr val="0070C0"/>
                </a:solidFill>
                <a:latin typeface="Palatino Linotype" panose="02040502050505030304" pitchFamily="18" charset="0"/>
              </a:rPr>
              <a:t>a</a:t>
            </a:r>
            <a:r>
              <a:rPr lang="it-IT" sz="1400" b="1" dirty="0">
                <a:solidFill>
                  <a:srgbClr val="0070C0"/>
                </a:solidFill>
                <a:effectLst/>
                <a:latin typeface="Palatino Linotype" panose="02040502050505030304" pitchFamily="18" charset="0"/>
              </a:rPr>
              <a:t>vvia la richiesta </a:t>
            </a:r>
            <a:r>
              <a:rPr lang="it-IT" sz="1400" dirty="0">
                <a:effectLst/>
                <a:latin typeface="Palatino Linotype" panose="02040502050505030304" pitchFamily="18" charset="0"/>
              </a:rPr>
              <a:t>di accesso al servizio di valorizzazione incentivazione dell’energia</a:t>
            </a:r>
            <a:r>
              <a:rPr lang="it-IT" sz="1400" dirty="0">
                <a:latin typeface="Palatino Linotype" panose="02040502050505030304" pitchFamily="18" charset="0"/>
              </a:rPr>
              <a:t> </a:t>
            </a:r>
            <a:r>
              <a:rPr lang="it-IT" sz="1400" dirty="0">
                <a:effectLst/>
                <a:latin typeface="Palatino Linotype" panose="02040502050505030304" pitchFamily="18" charset="0"/>
              </a:rPr>
              <a:t>condivisa del GSE, secondo le modalità descritte nelle Regole Tecniche del GSE</a:t>
            </a:r>
            <a:endParaRPr lang="it-IT" sz="1400" dirty="0">
              <a:latin typeface="Palatino Linotype" panose="02040502050505030304" pitchFamily="18" charset="0"/>
            </a:endParaRPr>
          </a:p>
        </p:txBody>
      </p:sp>
      <p:cxnSp>
        <p:nvCxnSpPr>
          <p:cNvPr id="16" name="Connettore 4 15">
            <a:extLst>
              <a:ext uri="{FF2B5EF4-FFF2-40B4-BE49-F238E27FC236}">
                <a16:creationId xmlns:a16="http://schemas.microsoft.com/office/drawing/2014/main" id="{0B88A740-36FA-BA15-0C07-5973A5621172}"/>
              </a:ext>
            </a:extLst>
          </p:cNvPr>
          <p:cNvCxnSpPr/>
          <p:nvPr/>
        </p:nvCxnSpPr>
        <p:spPr>
          <a:xfrm rot="16200000" flipH="1">
            <a:off x="94731" y="2061630"/>
            <a:ext cx="1187465" cy="406145"/>
          </a:xfrm>
          <a:prstGeom prst="bentConnector3">
            <a:avLst>
              <a:gd name="adj1" fmla="val 99596"/>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33A27DBC-80CE-DDA0-4612-A429A58328D0}"/>
              </a:ext>
            </a:extLst>
          </p:cNvPr>
          <p:cNvSpPr txBox="1"/>
          <p:nvPr/>
        </p:nvSpPr>
        <p:spPr>
          <a:xfrm>
            <a:off x="2728156" y="3360180"/>
            <a:ext cx="3050312" cy="1200329"/>
          </a:xfrm>
          <a:prstGeom prst="rect">
            <a:avLst/>
          </a:prstGeom>
          <a:noFill/>
        </p:spPr>
        <p:txBody>
          <a:bodyPr wrap="square">
            <a:spAutoFit/>
          </a:bodyPr>
          <a:lstStyle/>
          <a:p>
            <a:pPr algn="ctr"/>
            <a:r>
              <a:rPr lang="it-IT" sz="1200" i="1" dirty="0">
                <a:effectLst/>
                <a:latin typeface="Palatino Linotype" panose="02040502050505030304" pitchFamily="18" charset="0"/>
              </a:rPr>
              <a:t>Avvia la Procedura di</a:t>
            </a:r>
          </a:p>
          <a:p>
            <a:pPr algn="ctr"/>
            <a:r>
              <a:rPr lang="it-IT" sz="1200" i="1" dirty="0">
                <a:effectLst/>
                <a:latin typeface="Palatino Linotype" panose="02040502050505030304" pitchFamily="18" charset="0"/>
              </a:rPr>
              <a:t>GESTIONE DEL MECCANISMO INCENTIVANTE </a:t>
            </a:r>
          </a:p>
          <a:p>
            <a:pPr algn="ctr"/>
            <a:r>
              <a:rPr lang="it-IT" sz="1200" i="1" dirty="0">
                <a:effectLst/>
                <a:latin typeface="Palatino Linotype" panose="02040502050505030304" pitchFamily="18" charset="0"/>
              </a:rPr>
              <a:t>per l’autoconsumo collettivo e per le comunità di energia rinnovabili. </a:t>
            </a:r>
            <a:br>
              <a:rPr lang="it-IT" sz="1200" i="1" dirty="0">
                <a:latin typeface="Palatino Linotype" panose="02040502050505030304" pitchFamily="18" charset="0"/>
              </a:rPr>
            </a:br>
            <a:endParaRPr lang="it-IT" sz="1200" i="1" dirty="0"/>
          </a:p>
        </p:txBody>
      </p:sp>
      <p:cxnSp>
        <p:nvCxnSpPr>
          <p:cNvPr id="20" name="Connettore 4 19">
            <a:extLst>
              <a:ext uri="{FF2B5EF4-FFF2-40B4-BE49-F238E27FC236}">
                <a16:creationId xmlns:a16="http://schemas.microsoft.com/office/drawing/2014/main" id="{3BC3A2C7-CB07-3088-0D15-D533A9F0861C}"/>
              </a:ext>
            </a:extLst>
          </p:cNvPr>
          <p:cNvCxnSpPr>
            <a:cxnSpLocks/>
          </p:cNvCxnSpPr>
          <p:nvPr/>
        </p:nvCxnSpPr>
        <p:spPr>
          <a:xfrm>
            <a:off x="1885404" y="3125949"/>
            <a:ext cx="1625345" cy="40707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4 21">
            <a:extLst>
              <a:ext uri="{FF2B5EF4-FFF2-40B4-BE49-F238E27FC236}">
                <a16:creationId xmlns:a16="http://schemas.microsoft.com/office/drawing/2014/main" id="{17CB9DE6-5D06-BF1B-3069-C0AA93455167}"/>
              </a:ext>
            </a:extLst>
          </p:cNvPr>
          <p:cNvCxnSpPr>
            <a:cxnSpLocks/>
          </p:cNvCxnSpPr>
          <p:nvPr/>
        </p:nvCxnSpPr>
        <p:spPr>
          <a:xfrm>
            <a:off x="4905598" y="3843228"/>
            <a:ext cx="1776299" cy="1162725"/>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Parentesi graffa aperta 24">
            <a:extLst>
              <a:ext uri="{FF2B5EF4-FFF2-40B4-BE49-F238E27FC236}">
                <a16:creationId xmlns:a16="http://schemas.microsoft.com/office/drawing/2014/main" id="{B87A2263-1483-1007-F88B-38E3420F0BBB}"/>
              </a:ext>
            </a:extLst>
          </p:cNvPr>
          <p:cNvSpPr/>
          <p:nvPr/>
        </p:nvSpPr>
        <p:spPr>
          <a:xfrm>
            <a:off x="6681897" y="3586355"/>
            <a:ext cx="666427" cy="2462214"/>
          </a:xfrm>
          <a:prstGeom prst="leftBrace">
            <a:avLst>
              <a:gd name="adj1" fmla="val 8333"/>
              <a:gd name="adj2" fmla="val 574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6" name="CasellaDiTesto 25">
            <a:extLst>
              <a:ext uri="{FF2B5EF4-FFF2-40B4-BE49-F238E27FC236}">
                <a16:creationId xmlns:a16="http://schemas.microsoft.com/office/drawing/2014/main" id="{A978558C-BF2B-5287-0F4C-5E2D21BB419F}"/>
              </a:ext>
            </a:extLst>
          </p:cNvPr>
          <p:cNvSpPr txBox="1"/>
          <p:nvPr/>
        </p:nvSpPr>
        <p:spPr>
          <a:xfrm>
            <a:off x="3789363" y="545307"/>
            <a:ext cx="4971505" cy="584775"/>
          </a:xfrm>
          <a:prstGeom prst="rect">
            <a:avLst/>
          </a:prstGeom>
          <a:solidFill>
            <a:schemeClr val="accent6">
              <a:lumMod val="20000"/>
              <a:lumOff val="80000"/>
            </a:schemeClr>
          </a:solidFill>
        </p:spPr>
        <p:txBody>
          <a:bodyPr wrap="square">
            <a:spAutoFit/>
          </a:bodyPr>
          <a:lstStyle/>
          <a:p>
            <a:pPr algn="ctr"/>
            <a:r>
              <a:rPr lang="it-IT" sz="1600" b="1" i="1" dirty="0">
                <a:solidFill>
                  <a:schemeClr val="accent6">
                    <a:lumMod val="50000"/>
                  </a:schemeClr>
                </a:solidFill>
                <a:effectLst/>
                <a:latin typeface="Palatino Linotype" panose="02040502050505030304" pitchFamily="18" charset="0"/>
              </a:rPr>
              <a:t>Monitoraggio e sostegno della procedura di ATTIVAZIONE DEL SERVIZIO da parte del GSE</a:t>
            </a:r>
            <a:endParaRPr lang="it-IT" sz="1600" b="1" i="1" dirty="0">
              <a:solidFill>
                <a:schemeClr val="accent6">
                  <a:lumMod val="50000"/>
                </a:schemeClr>
              </a:solidFill>
              <a:latin typeface="Palatino Linotype" panose="02040502050505030304" pitchFamily="18" charset="0"/>
            </a:endParaRPr>
          </a:p>
        </p:txBody>
      </p:sp>
      <p:sp>
        <p:nvSpPr>
          <p:cNvPr id="29" name="CasellaDiTesto 28">
            <a:extLst>
              <a:ext uri="{FF2B5EF4-FFF2-40B4-BE49-F238E27FC236}">
                <a16:creationId xmlns:a16="http://schemas.microsoft.com/office/drawing/2014/main" id="{9AA1A00A-6E08-7F8D-8FFE-5C0892318616}"/>
              </a:ext>
            </a:extLst>
          </p:cNvPr>
          <p:cNvSpPr txBox="1"/>
          <p:nvPr/>
        </p:nvSpPr>
        <p:spPr>
          <a:xfrm>
            <a:off x="5793747" y="1295522"/>
            <a:ext cx="3178341" cy="1569660"/>
          </a:xfrm>
          <a:prstGeom prst="rect">
            <a:avLst/>
          </a:prstGeom>
          <a:noFill/>
        </p:spPr>
        <p:txBody>
          <a:bodyPr wrap="square">
            <a:spAutoFit/>
          </a:bodyPr>
          <a:lstStyle/>
          <a:p>
            <a:pPr algn="just"/>
            <a:r>
              <a:rPr lang="it-IT" sz="1200" dirty="0">
                <a:effectLst/>
                <a:latin typeface="Palatino Linotype" panose="02040502050505030304" pitchFamily="18" charset="0"/>
              </a:rPr>
              <a:t>Il GSE, a valle del completamento della istruttoria di qualifica e di quella di attività contrattuali, procede con la comunicazione della lettera di esito definitivo al SR e l’attivazione del </a:t>
            </a:r>
            <a:r>
              <a:rPr lang="it-IT" sz="1200" dirty="0">
                <a:latin typeface="Palatino Linotype" panose="02040502050505030304" pitchFamily="18" charset="0"/>
              </a:rPr>
              <a:t>C</a:t>
            </a:r>
            <a:r>
              <a:rPr lang="it-IT" sz="1200" dirty="0">
                <a:effectLst/>
                <a:latin typeface="Palatino Linotype" panose="02040502050505030304" pitchFamily="18" charset="0"/>
              </a:rPr>
              <a:t>ontratto.</a:t>
            </a:r>
          </a:p>
          <a:p>
            <a:pPr algn="just"/>
            <a:r>
              <a:rPr lang="it-IT" sz="1200" b="1" dirty="0">
                <a:effectLst/>
                <a:latin typeface="Palatino Linotype" panose="02040502050505030304" pitchFamily="18" charset="0"/>
              </a:rPr>
              <a:t>Il GSE eroga i contributi </a:t>
            </a:r>
            <a:r>
              <a:rPr lang="it-IT" sz="1200" dirty="0">
                <a:effectLst/>
                <a:latin typeface="Palatino Linotype" panose="02040502050505030304" pitchFamily="18" charset="0"/>
              </a:rPr>
              <a:t>spettanti secondo le tempistiche previste dalle Regole Tecniche.</a:t>
            </a:r>
            <a:endParaRPr lang="it-IT" sz="1200" dirty="0">
              <a:latin typeface="Palatino Linotype" panose="02040502050505030304" pitchFamily="18" charset="0"/>
            </a:endParaRPr>
          </a:p>
        </p:txBody>
      </p:sp>
      <p:cxnSp>
        <p:nvCxnSpPr>
          <p:cNvPr id="32" name="Connettore 4 31">
            <a:extLst>
              <a:ext uri="{FF2B5EF4-FFF2-40B4-BE49-F238E27FC236}">
                <a16:creationId xmlns:a16="http://schemas.microsoft.com/office/drawing/2014/main" id="{374CE41F-8022-B593-E31F-CF7894D886FF}"/>
              </a:ext>
            </a:extLst>
          </p:cNvPr>
          <p:cNvCxnSpPr>
            <a:cxnSpLocks/>
            <a:stCxn id="5" idx="3"/>
          </p:cNvCxnSpPr>
          <p:nvPr/>
        </p:nvCxnSpPr>
        <p:spPr>
          <a:xfrm flipH="1" flipV="1">
            <a:off x="9213743" y="2030869"/>
            <a:ext cx="2386739" cy="2808338"/>
          </a:xfrm>
          <a:prstGeom prst="bentConnector4">
            <a:avLst>
              <a:gd name="adj1" fmla="val -9578"/>
              <a:gd name="adj2" fmla="val 10034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6" name="Parentesi graffa aperta 45">
            <a:extLst>
              <a:ext uri="{FF2B5EF4-FFF2-40B4-BE49-F238E27FC236}">
                <a16:creationId xmlns:a16="http://schemas.microsoft.com/office/drawing/2014/main" id="{BA9E6353-E29F-3D2B-C494-4A2752A97608}"/>
              </a:ext>
            </a:extLst>
          </p:cNvPr>
          <p:cNvSpPr/>
          <p:nvPr/>
        </p:nvSpPr>
        <p:spPr>
          <a:xfrm rot="10800000">
            <a:off x="8760868" y="1124141"/>
            <a:ext cx="460621" cy="1557066"/>
          </a:xfrm>
          <a:prstGeom prst="leftBrace">
            <a:avLst>
              <a:gd name="adj1" fmla="val 8333"/>
              <a:gd name="adj2" fmla="val 419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8" name="Connettore 2 47">
            <a:extLst>
              <a:ext uri="{FF2B5EF4-FFF2-40B4-BE49-F238E27FC236}">
                <a16:creationId xmlns:a16="http://schemas.microsoft.com/office/drawing/2014/main" id="{AE0F9582-41F1-216D-46BC-1D1C804EF74B}"/>
              </a:ext>
            </a:extLst>
          </p:cNvPr>
          <p:cNvCxnSpPr/>
          <p:nvPr/>
        </p:nvCxnSpPr>
        <p:spPr>
          <a:xfrm>
            <a:off x="4982705" y="1805553"/>
            <a:ext cx="50369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17E1FCAC-9381-671E-43A1-74C63538D622}"/>
              </a:ext>
            </a:extLst>
          </p:cNvPr>
          <p:cNvPicPr>
            <a:picLocks noChangeAspect="1"/>
          </p:cNvPicPr>
          <p:nvPr/>
        </p:nvPicPr>
        <p:blipFill>
          <a:blip r:embed="rId2"/>
          <a:stretch>
            <a:fillRect/>
          </a:stretch>
        </p:blipFill>
        <p:spPr>
          <a:xfrm>
            <a:off x="103322" y="6265953"/>
            <a:ext cx="487331" cy="547098"/>
          </a:xfrm>
          <a:prstGeom prst="rect">
            <a:avLst/>
          </a:prstGeom>
        </p:spPr>
      </p:pic>
      <p:sp>
        <p:nvSpPr>
          <p:cNvPr id="4" name="CasellaDiTesto 3">
            <a:extLst>
              <a:ext uri="{FF2B5EF4-FFF2-40B4-BE49-F238E27FC236}">
                <a16:creationId xmlns:a16="http://schemas.microsoft.com/office/drawing/2014/main" id="{AD60862B-3D0C-7174-1B1F-3A97671A3C5B}"/>
              </a:ext>
            </a:extLst>
          </p:cNvPr>
          <p:cNvSpPr txBox="1"/>
          <p:nvPr/>
        </p:nvSpPr>
        <p:spPr>
          <a:xfrm>
            <a:off x="3789363" y="81120"/>
            <a:ext cx="4971505" cy="369332"/>
          </a:xfrm>
          <a:prstGeom prst="rect">
            <a:avLst/>
          </a:prstGeom>
          <a:solidFill>
            <a:schemeClr val="accent6">
              <a:lumMod val="20000"/>
              <a:lumOff val="80000"/>
            </a:schemeClr>
          </a:solidFill>
        </p:spPr>
        <p:txBody>
          <a:bodyPr wrap="square">
            <a:spAutoFit/>
          </a:bodyPr>
          <a:lstStyle/>
          <a:p>
            <a:pPr algn="ctr"/>
            <a:r>
              <a:rPr lang="en-US" b="1" dirty="0" err="1">
                <a:solidFill>
                  <a:schemeClr val="accent1"/>
                </a:solidFill>
                <a:latin typeface="Copperplate" panose="02000504000000020004" pitchFamily="2" charset="77"/>
              </a:rPr>
              <a:t>Indicazioni</a:t>
            </a:r>
            <a:r>
              <a:rPr lang="en-US" b="1" dirty="0">
                <a:solidFill>
                  <a:schemeClr val="accent1"/>
                </a:solidFill>
                <a:latin typeface="Copperplate" panose="02000504000000020004" pitchFamily="2" charset="77"/>
              </a:rPr>
              <a:t> </a:t>
            </a:r>
            <a:r>
              <a:rPr lang="en-US" b="1" dirty="0" err="1">
                <a:solidFill>
                  <a:schemeClr val="accent1"/>
                </a:solidFill>
                <a:latin typeface="Copperplate" panose="02000504000000020004" pitchFamily="2" charset="77"/>
              </a:rPr>
              <a:t>gestionali</a:t>
            </a:r>
            <a:endParaRPr lang="it-IT" b="1" dirty="0">
              <a:solidFill>
                <a:schemeClr val="accent1"/>
              </a:solidFill>
              <a:effectLst/>
              <a:latin typeface="Copperplate" panose="02000504000000020004" pitchFamily="2" charset="77"/>
            </a:endParaRPr>
          </a:p>
        </p:txBody>
      </p:sp>
      <p:sp>
        <p:nvSpPr>
          <p:cNvPr id="6" name="CasellaDiTesto 5">
            <a:extLst>
              <a:ext uri="{FF2B5EF4-FFF2-40B4-BE49-F238E27FC236}">
                <a16:creationId xmlns:a16="http://schemas.microsoft.com/office/drawing/2014/main" id="{4B2CF2FC-355E-74A8-E981-71CEAFF68701}"/>
              </a:ext>
            </a:extLst>
          </p:cNvPr>
          <p:cNvSpPr txBox="1"/>
          <p:nvPr/>
        </p:nvSpPr>
        <p:spPr>
          <a:xfrm>
            <a:off x="0" y="112451"/>
            <a:ext cx="3024227"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8" name="Freccia giù 7">
            <a:extLst>
              <a:ext uri="{FF2B5EF4-FFF2-40B4-BE49-F238E27FC236}">
                <a16:creationId xmlns:a16="http://schemas.microsoft.com/office/drawing/2014/main" id="{CF8B6D56-4567-A452-19AA-E169800EF9B4}"/>
              </a:ext>
            </a:extLst>
          </p:cNvPr>
          <p:cNvSpPr/>
          <p:nvPr/>
        </p:nvSpPr>
        <p:spPr>
          <a:xfrm rot="16200000">
            <a:off x="3251047" y="-102140"/>
            <a:ext cx="311499" cy="765134"/>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A968C9C2-1B40-E415-83F2-3DE6FCC18EC0}"/>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35022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D5A902D4-753D-DA5F-2347-681697FA5BD2}"/>
              </a:ext>
            </a:extLst>
          </p:cNvPr>
          <p:cNvSpPr>
            <a:spLocks noGrp="1"/>
          </p:cNvSpPr>
          <p:nvPr>
            <p:ph type="sldNum" sz="quarter" idx="12"/>
          </p:nvPr>
        </p:nvSpPr>
        <p:spPr/>
        <p:txBody>
          <a:bodyPr/>
          <a:lstStyle/>
          <a:p>
            <a:fld id="{C8B92C26-1B65-2440-8B1F-41834F12A775}" type="slidenum">
              <a:rPr lang="it-IT" smtClean="0"/>
              <a:t>33</a:t>
            </a:fld>
            <a:endParaRPr lang="it-IT"/>
          </a:p>
        </p:txBody>
      </p:sp>
      <p:sp>
        <p:nvSpPr>
          <p:cNvPr id="5" name="CasellaDiTesto 4">
            <a:extLst>
              <a:ext uri="{FF2B5EF4-FFF2-40B4-BE49-F238E27FC236}">
                <a16:creationId xmlns:a16="http://schemas.microsoft.com/office/drawing/2014/main" id="{D82909ED-D6AD-150F-0887-A505419B58E8}"/>
              </a:ext>
            </a:extLst>
          </p:cNvPr>
          <p:cNvSpPr txBox="1"/>
          <p:nvPr/>
        </p:nvSpPr>
        <p:spPr>
          <a:xfrm>
            <a:off x="480447" y="1167162"/>
            <a:ext cx="11112285" cy="4401205"/>
          </a:xfrm>
          <a:prstGeom prst="rect">
            <a:avLst/>
          </a:prstGeom>
          <a:noFill/>
        </p:spPr>
        <p:txBody>
          <a:bodyPr wrap="square">
            <a:spAutoFit/>
          </a:bodyPr>
          <a:lstStyle/>
          <a:p>
            <a:pPr algn="just">
              <a:spcBef>
                <a:spcPts val="600"/>
              </a:spcBef>
              <a:spcAft>
                <a:spcPts val="600"/>
              </a:spcAft>
            </a:pPr>
            <a:r>
              <a:rPr lang="it-IT" sz="1200" dirty="0">
                <a:effectLst/>
                <a:latin typeface="Palatino Linotype" panose="02040502050505030304" pitchFamily="18" charset="0"/>
                <a:ea typeface="Calibri" panose="020F0502020204030204" pitchFamily="34" charset="0"/>
                <a:cs typeface="Arial" panose="020B0604020202020204" pitchFamily="34" charset="0"/>
              </a:rPr>
              <a:t>La gestione di una CER, in quanto figura giuridica autonoma e operativa, richiede: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itchFamily="2" charset="2"/>
              <a:buChar char=""/>
            </a:pPr>
            <a:r>
              <a:rPr lang="it-IT" sz="1200" dirty="0">
                <a:effectLst/>
                <a:latin typeface="Palatino Linotype" panose="02040502050505030304" pitchFamily="18" charset="0"/>
                <a:ea typeface="Calibri" panose="020F0502020204030204" pitchFamily="34" charset="0"/>
                <a:cs typeface="Arial" panose="020B0604020202020204" pitchFamily="34" charset="0"/>
              </a:rPr>
              <a:t>una gestione amministrativa (per la gestione dei soci ed eventuali adesioni/recessi dei medesimi),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itchFamily="2" charset="2"/>
              <a:buChar char=""/>
            </a:pPr>
            <a:r>
              <a:rPr lang="it-IT" sz="1200" dirty="0">
                <a:effectLst/>
                <a:latin typeface="Palatino Linotype" panose="02040502050505030304" pitchFamily="18" charset="0"/>
                <a:ea typeface="Calibri" panose="020F0502020204030204" pitchFamily="34" charset="0"/>
                <a:cs typeface="Arial" panose="020B0604020202020204" pitchFamily="34" charset="0"/>
              </a:rPr>
              <a:t>una gestione finanziaria (previa definizione delle regole interne di riparto dei proventi),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itchFamily="2" charset="2"/>
              <a:buChar char=""/>
            </a:pPr>
            <a:r>
              <a:rPr lang="it-IT" sz="1200" dirty="0">
                <a:effectLst/>
                <a:latin typeface="Palatino Linotype" panose="02040502050505030304" pitchFamily="18" charset="0"/>
                <a:ea typeface="Calibri" panose="020F0502020204030204" pitchFamily="34" charset="0"/>
                <a:cs typeface="Arial" panose="020B0604020202020204" pitchFamily="34" charset="0"/>
              </a:rPr>
              <a:t>una gestione tecnica per la conduzione/manutenzione degli impianti e una gestione energetica. Quest’ultima deve comprendere il monitoraggio - almeno su base oraria – dei flussi energetici (prelievi degli utenti membri e produzione degli impianti FER), l’eventuale ottimizzazione dei flussi energetici attraverso l’adeguamento della domanda/offerta di energia della FER, l’installazione di sistemi di accumulo e l’incentivazione (interna) di sistemi di </a:t>
            </a:r>
            <a:r>
              <a:rPr lang="it-IT" sz="1200" i="1" dirty="0">
                <a:effectLst/>
                <a:latin typeface="Palatino Linotype" panose="02040502050505030304" pitchFamily="18" charset="0"/>
                <a:ea typeface="Calibri" panose="020F0502020204030204" pitchFamily="34" charset="0"/>
                <a:cs typeface="Arial" panose="020B0604020202020204" pitchFamily="34" charset="0"/>
              </a:rPr>
              <a:t>Demand Side Management</a:t>
            </a:r>
            <a:r>
              <a:rPr lang="it-IT" sz="1200" dirty="0">
                <a:effectLst/>
                <a:latin typeface="Palatino Linotype" panose="02040502050505030304" pitchFamily="18" charset="0"/>
                <a:ea typeface="Calibri" panose="020F0502020204030204" pitchFamily="34" charset="0"/>
                <a:cs typeface="Arial" panose="020B0604020202020204" pitchFamily="34" charset="0"/>
              </a:rPr>
              <a: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it-IT" sz="1200" dirty="0">
                <a:effectLst/>
                <a:latin typeface="Palatino Linotype" panose="02040502050505030304" pitchFamily="18" charset="0"/>
                <a:ea typeface="Calibri" panose="020F0502020204030204" pitchFamily="34" charset="0"/>
                <a:cs typeface="Arial" panose="020B0604020202020204" pitchFamily="34" charset="0"/>
              </a:rPr>
              <a:t>Ai fini dell’ottimizzazione delle attività di raccolta Fondi verso “terzi” (sistema bancario e finanziario, in generale) sarebbe opportuna la costituzione di: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itchFamily="2" charset="2"/>
              <a:buChar char=""/>
            </a:pPr>
            <a:r>
              <a:rPr lang="it-IT" sz="1200" dirty="0">
                <a:effectLst/>
                <a:latin typeface="Palatino Linotype" panose="02040502050505030304" pitchFamily="18" charset="0"/>
                <a:ea typeface="Calibri" panose="020F0502020204030204" pitchFamily="34" charset="0"/>
                <a:cs typeface="Arial" panose="020B0604020202020204" pitchFamily="34" charset="0"/>
              </a:rPr>
              <a:t>un collegio di revisori dei conti;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itchFamily="2" charset="2"/>
              <a:buChar char=""/>
            </a:pPr>
            <a:r>
              <a:rPr lang="it-IT" sz="1200" dirty="0">
                <a:effectLst/>
                <a:latin typeface="Palatino Linotype" panose="02040502050505030304" pitchFamily="18" charset="0"/>
                <a:ea typeface="Calibri" panose="020F0502020204030204" pitchFamily="34" charset="0"/>
                <a:cs typeface="Arial" panose="020B0604020202020204" pitchFamily="34" charset="0"/>
              </a:rPr>
              <a:t>un audit interno con valenza comunicativa verso soggetti terzi rispetto ai quali la CER è impegnata.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it-IT" sz="1200" dirty="0">
                <a:solidFill>
                  <a:srgbClr val="303030"/>
                </a:solidFill>
                <a:effectLst/>
                <a:latin typeface="Palatino Linotype" panose="02040502050505030304" pitchFamily="18" charset="0"/>
                <a:ea typeface="Times New Roman" panose="02020603050405020304" pitchFamily="18" charset="0"/>
              </a:rPr>
              <a:t>Monitoraggio costante degli </a:t>
            </a:r>
            <a:r>
              <a:rPr lang="it-IT" sz="1200" b="1" dirty="0">
                <a:solidFill>
                  <a:srgbClr val="303030"/>
                </a:solidFill>
                <a:effectLst/>
                <a:latin typeface="Palatino Linotype" panose="02040502050505030304" pitchFamily="18" charset="0"/>
                <a:ea typeface="Times New Roman" panose="02020603050405020304" pitchFamily="18" charset="0"/>
                <a:cs typeface="Arial" panose="020B0604020202020204" pitchFamily="34" charset="0"/>
              </a:rPr>
              <a:t>indicatori di prestazione </a:t>
            </a:r>
            <a:r>
              <a:rPr lang="it-IT" sz="1200" dirty="0">
                <a:solidFill>
                  <a:srgbClr val="303030"/>
                </a:solidFill>
                <a:effectLst/>
                <a:latin typeface="Palatino Linotype" panose="02040502050505030304" pitchFamily="18" charset="0"/>
                <a:ea typeface="Times New Roman" panose="02020603050405020304" pitchFamily="18" charset="0"/>
              </a:rPr>
              <a:t>da monitorare invece per una CER sono: </a:t>
            </a:r>
            <a:endParaRPr lang="it-IT" sz="12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mj-lt"/>
              <a:buAutoNum type="arabicParenR"/>
            </a:pPr>
            <a:r>
              <a:rPr lang="it-IT" sz="1200" dirty="0">
                <a:solidFill>
                  <a:srgbClr val="303030"/>
                </a:solidFill>
                <a:effectLst/>
                <a:latin typeface="Palatino Linotype" panose="02040502050505030304" pitchFamily="18" charset="0"/>
                <a:ea typeface="Times New Roman" panose="02020603050405020304" pitchFamily="18" charset="0"/>
              </a:rPr>
              <a:t>la quota percentuale di energia condivisa, rispetto all’energia totale prodotta dai suoi impianti FER (si ricava così un parametro % di energia </a:t>
            </a:r>
            <a:r>
              <a:rPr lang="it-IT" sz="1200" dirty="0" err="1">
                <a:solidFill>
                  <a:srgbClr val="303030"/>
                </a:solidFill>
                <a:effectLst/>
                <a:latin typeface="Palatino Linotype" panose="02040502050505030304" pitchFamily="18" charset="0"/>
                <a:ea typeface="Times New Roman" panose="02020603050405020304" pitchFamily="18" charset="0"/>
              </a:rPr>
              <a:t>autoconsumata</a:t>
            </a:r>
            <a:r>
              <a:rPr lang="it-IT" sz="1200" dirty="0">
                <a:solidFill>
                  <a:srgbClr val="303030"/>
                </a:solidFill>
                <a:effectLst/>
                <a:latin typeface="Palatino Linotype" panose="02040502050505030304" pitchFamily="18" charset="0"/>
                <a:ea typeface="Times New Roman" panose="02020603050405020304" pitchFamily="18" charset="0"/>
              </a:rPr>
              <a:t> in modo condiviso e sincrono);</a:t>
            </a:r>
            <a:endParaRPr lang="it-IT" sz="12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mj-lt"/>
              <a:buAutoNum type="arabicParenR"/>
            </a:pPr>
            <a:r>
              <a:rPr lang="it-IT" sz="1200" dirty="0">
                <a:solidFill>
                  <a:srgbClr val="303030"/>
                </a:solidFill>
                <a:effectLst/>
                <a:latin typeface="Palatino Linotype" panose="02040502050505030304" pitchFamily="18" charset="0"/>
                <a:ea typeface="Times New Roman" panose="02020603050405020304" pitchFamily="18" charset="0"/>
              </a:rPr>
              <a:t>la quota di energia complessivamente immessa in rete e quindi autoprodotta rispetto alla totale prelevata; </a:t>
            </a:r>
            <a:endParaRPr lang="it-IT" sz="12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mj-lt"/>
              <a:buAutoNum type="arabicParenR"/>
            </a:pPr>
            <a:r>
              <a:rPr lang="it-IT" sz="1200" dirty="0">
                <a:solidFill>
                  <a:srgbClr val="303030"/>
                </a:solidFill>
                <a:effectLst/>
                <a:latin typeface="Palatino Linotype" panose="02040502050505030304" pitchFamily="18" charset="0"/>
                <a:ea typeface="Times New Roman" panose="02020603050405020304" pitchFamily="18" charset="0"/>
              </a:rPr>
              <a:t>la quota di energia complessivamente prelevata dalla rete. </a:t>
            </a:r>
            <a:endParaRPr lang="it-IT" sz="1200" dirty="0">
              <a:effectLst/>
              <a:latin typeface="Times New Roman" panose="02020603050405020304" pitchFamily="18" charset="0"/>
              <a:ea typeface="Times New Roman" panose="02020603050405020304" pitchFamily="18" charset="0"/>
            </a:endParaRPr>
          </a:p>
        </p:txBody>
      </p:sp>
      <p:sp>
        <p:nvSpPr>
          <p:cNvPr id="8" name="CasellaDiTesto 7">
            <a:extLst>
              <a:ext uri="{FF2B5EF4-FFF2-40B4-BE49-F238E27FC236}">
                <a16:creationId xmlns:a16="http://schemas.microsoft.com/office/drawing/2014/main" id="{DACC0BD5-7244-AFB4-6D11-984F5F820BD7}"/>
              </a:ext>
            </a:extLst>
          </p:cNvPr>
          <p:cNvSpPr txBox="1"/>
          <p:nvPr/>
        </p:nvSpPr>
        <p:spPr>
          <a:xfrm>
            <a:off x="4210050" y="588505"/>
            <a:ext cx="4576167" cy="369332"/>
          </a:xfrm>
          <a:prstGeom prst="rect">
            <a:avLst/>
          </a:prstGeom>
          <a:solidFill>
            <a:schemeClr val="accent6">
              <a:lumMod val="20000"/>
              <a:lumOff val="80000"/>
            </a:schemeClr>
          </a:solidFill>
        </p:spPr>
        <p:txBody>
          <a:bodyPr wrap="square">
            <a:spAutoFit/>
          </a:bodyPr>
          <a:lstStyle/>
          <a:p>
            <a:pPr lvl="0" algn="ctr">
              <a:spcBef>
                <a:spcPts val="600"/>
              </a:spcBef>
              <a:spcAft>
                <a:spcPts val="600"/>
              </a:spcAft>
            </a:pPr>
            <a:r>
              <a:rPr lang="it-IT" b="1" i="1" dirty="0">
                <a:solidFill>
                  <a:schemeClr val="accent6">
                    <a:lumMod val="50000"/>
                  </a:schemeClr>
                </a:solidFill>
                <a:latin typeface="Palatino Linotype" panose="02040502050505030304" pitchFamily="18" charset="0"/>
                <a:ea typeface="Calibri" panose="020F0502020204030204" pitchFamily="34" charset="0"/>
                <a:cs typeface="Arial" panose="020B0604020202020204" pitchFamily="34" charset="0"/>
              </a:rPr>
              <a:t>Strutturare l</a:t>
            </a:r>
            <a:r>
              <a:rPr lang="it-IT" sz="1800" b="1" i="1" dirty="0">
                <a:solidFill>
                  <a:schemeClr val="accent6">
                    <a:lumMod val="50000"/>
                  </a:schemeClr>
                </a:solidFill>
                <a:effectLst/>
                <a:latin typeface="Palatino Linotype" panose="02040502050505030304" pitchFamily="18" charset="0"/>
                <a:ea typeface="Calibri" panose="020F0502020204030204" pitchFamily="34" charset="0"/>
                <a:cs typeface="Arial" panose="020B0604020202020204" pitchFamily="34" charset="0"/>
              </a:rPr>
              <a:t>a gestione di una CER </a:t>
            </a:r>
            <a:endParaRPr lang="it-IT" sz="18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a:extLst>
              <a:ext uri="{FF2B5EF4-FFF2-40B4-BE49-F238E27FC236}">
                <a16:creationId xmlns:a16="http://schemas.microsoft.com/office/drawing/2014/main" id="{F4A1FBFA-AA19-EE4F-AD7C-F1C6A762CF08}"/>
              </a:ext>
            </a:extLst>
          </p:cNvPr>
          <p:cNvPicPr>
            <a:picLocks noChangeAspect="1"/>
          </p:cNvPicPr>
          <p:nvPr/>
        </p:nvPicPr>
        <p:blipFill>
          <a:blip r:embed="rId2"/>
          <a:stretch>
            <a:fillRect/>
          </a:stretch>
        </p:blipFill>
        <p:spPr>
          <a:xfrm>
            <a:off x="103322" y="6265953"/>
            <a:ext cx="487331" cy="547098"/>
          </a:xfrm>
          <a:prstGeom prst="rect">
            <a:avLst/>
          </a:prstGeom>
        </p:spPr>
      </p:pic>
      <p:sp>
        <p:nvSpPr>
          <p:cNvPr id="6" name="CasellaDiTesto 5">
            <a:extLst>
              <a:ext uri="{FF2B5EF4-FFF2-40B4-BE49-F238E27FC236}">
                <a16:creationId xmlns:a16="http://schemas.microsoft.com/office/drawing/2014/main" id="{023B8DB6-526D-D201-99CB-703CBA7B3839}"/>
              </a:ext>
            </a:extLst>
          </p:cNvPr>
          <p:cNvSpPr txBox="1"/>
          <p:nvPr/>
        </p:nvSpPr>
        <p:spPr>
          <a:xfrm>
            <a:off x="4210050" y="66845"/>
            <a:ext cx="4576167" cy="369332"/>
          </a:xfrm>
          <a:prstGeom prst="rect">
            <a:avLst/>
          </a:prstGeom>
          <a:solidFill>
            <a:schemeClr val="accent6">
              <a:lumMod val="20000"/>
              <a:lumOff val="80000"/>
            </a:schemeClr>
          </a:solidFill>
        </p:spPr>
        <p:txBody>
          <a:bodyPr wrap="square">
            <a:spAutoFit/>
          </a:bodyPr>
          <a:lstStyle/>
          <a:p>
            <a:pPr algn="ctr"/>
            <a:r>
              <a:rPr lang="en-US" b="1" dirty="0" err="1">
                <a:solidFill>
                  <a:schemeClr val="accent1"/>
                </a:solidFill>
                <a:latin typeface="Copperplate" panose="02000504000000020004" pitchFamily="2" charset="77"/>
              </a:rPr>
              <a:t>Indicazioni</a:t>
            </a:r>
            <a:r>
              <a:rPr lang="en-US" b="1" dirty="0">
                <a:solidFill>
                  <a:schemeClr val="accent1"/>
                </a:solidFill>
                <a:latin typeface="Copperplate" panose="02000504000000020004" pitchFamily="2" charset="77"/>
              </a:rPr>
              <a:t> </a:t>
            </a:r>
            <a:r>
              <a:rPr lang="en-US" b="1" dirty="0" err="1">
                <a:solidFill>
                  <a:schemeClr val="accent1"/>
                </a:solidFill>
                <a:latin typeface="Copperplate" panose="02000504000000020004" pitchFamily="2" charset="77"/>
              </a:rPr>
              <a:t>gestionali</a:t>
            </a:r>
            <a:endParaRPr lang="it-IT" b="1" dirty="0">
              <a:solidFill>
                <a:schemeClr val="accent1"/>
              </a:solidFill>
              <a:effectLst/>
              <a:latin typeface="Copperplate" panose="02000504000000020004" pitchFamily="2" charset="77"/>
            </a:endParaRPr>
          </a:p>
        </p:txBody>
      </p:sp>
      <p:sp>
        <p:nvSpPr>
          <p:cNvPr id="4" name="CasellaDiTesto 3">
            <a:extLst>
              <a:ext uri="{FF2B5EF4-FFF2-40B4-BE49-F238E27FC236}">
                <a16:creationId xmlns:a16="http://schemas.microsoft.com/office/drawing/2014/main" id="{2BF10CB0-22F6-DA13-8E58-7777D191E553}"/>
              </a:ext>
            </a:extLst>
          </p:cNvPr>
          <p:cNvSpPr txBox="1"/>
          <p:nvPr/>
        </p:nvSpPr>
        <p:spPr>
          <a:xfrm>
            <a:off x="0" y="112451"/>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7" name="Freccia giù 6">
            <a:extLst>
              <a:ext uri="{FF2B5EF4-FFF2-40B4-BE49-F238E27FC236}">
                <a16:creationId xmlns:a16="http://schemas.microsoft.com/office/drawing/2014/main" id="{06C83C98-4418-E345-01DF-EAAE61E00CCC}"/>
              </a:ext>
            </a:extLst>
          </p:cNvPr>
          <p:cNvSpPr/>
          <p:nvPr/>
        </p:nvSpPr>
        <p:spPr>
          <a:xfrm rot="16200000">
            <a:off x="3369179" y="-220272"/>
            <a:ext cx="311499" cy="100139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328464F-F65E-A54C-D557-676F2F5EACC5}"/>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91692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munità energetiche e autoconsumo collettivo: gli incentivi">
            <a:extLst>
              <a:ext uri="{FF2B5EF4-FFF2-40B4-BE49-F238E27FC236}">
                <a16:creationId xmlns:a16="http://schemas.microsoft.com/office/drawing/2014/main" id="{58113378-AF7D-EC68-4BAC-4B0119B04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678" y="2686233"/>
            <a:ext cx="6399347" cy="398920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4F0B5BE-3A92-B0D8-EC91-1BB19440472A}"/>
              </a:ext>
            </a:extLst>
          </p:cNvPr>
          <p:cNvSpPr txBox="1"/>
          <p:nvPr/>
        </p:nvSpPr>
        <p:spPr>
          <a:xfrm>
            <a:off x="103323" y="1825073"/>
            <a:ext cx="11883294" cy="1015663"/>
          </a:xfrm>
          <a:prstGeom prst="rect">
            <a:avLst/>
          </a:prstGeom>
          <a:noFill/>
        </p:spPr>
        <p:txBody>
          <a:bodyPr wrap="square">
            <a:spAutoFit/>
          </a:bodyPr>
          <a:lstStyle/>
          <a:p>
            <a:pPr algn="just"/>
            <a:r>
              <a:rPr lang="it-IT" sz="12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Consumare l’energia elettrica prodotta in autonomia, tipicamente con un impianto fotovoltaico, consente ai membri della CER di ottenere un risparmio consistente sulla bolletta da pagare al fornitore. Per ottenere i migliori tempi di rientro dell’investimento è necessario dimensionare l’impianto di generazione e </a:t>
            </a:r>
            <a:r>
              <a:rPr lang="it-IT" sz="1200"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strutturare i consumi</a:t>
            </a:r>
            <a:r>
              <a:rPr lang="it-IT" sz="12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in modo tale da massimizzare l’autoconsumo immediato dell’elettricità generata nella CER. </a:t>
            </a:r>
          </a:p>
          <a:p>
            <a:pPr algn="just"/>
            <a:r>
              <a:rPr lang="it-IT" sz="1200"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S</a:t>
            </a:r>
            <a:r>
              <a:rPr lang="it-IT" sz="12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i può, inoltre, valorizzare economicamente l’elettricità che non si auto-consuma, tramite </a:t>
            </a:r>
            <a:r>
              <a:rPr lang="it-IT" sz="1200" b="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due meccanismi: lo scambio sul posto e il ritiro dedicato</a:t>
            </a:r>
            <a:r>
              <a:rPr lang="it-IT" sz="1200" b="1"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 e</a:t>
            </a:r>
            <a:r>
              <a:rPr lang="it-IT" sz="12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ntrambi messi a disposizione dal GSE, il Gestore dei Servizi Energetici. </a:t>
            </a:r>
            <a:endParaRPr lang="it-IT" sz="1200" dirty="0"/>
          </a:p>
        </p:txBody>
      </p:sp>
      <p:sp>
        <p:nvSpPr>
          <p:cNvPr id="6" name="CasellaDiTesto 5">
            <a:extLst>
              <a:ext uri="{FF2B5EF4-FFF2-40B4-BE49-F238E27FC236}">
                <a16:creationId xmlns:a16="http://schemas.microsoft.com/office/drawing/2014/main" id="{646B5E02-C456-44ED-9DE9-960DED6DAF87}"/>
              </a:ext>
            </a:extLst>
          </p:cNvPr>
          <p:cNvSpPr txBox="1"/>
          <p:nvPr/>
        </p:nvSpPr>
        <p:spPr>
          <a:xfrm>
            <a:off x="103323" y="2979070"/>
            <a:ext cx="4798017" cy="3046988"/>
          </a:xfrm>
          <a:prstGeom prst="rect">
            <a:avLst/>
          </a:prstGeom>
          <a:noFill/>
        </p:spPr>
        <p:txBody>
          <a:bodyPr wrap="square">
            <a:spAutoFit/>
          </a:bodyPr>
          <a:lstStyle/>
          <a:p>
            <a:pPr algn="just"/>
            <a:r>
              <a:rPr lang="it-IT" sz="1200" dirty="0">
                <a:effectLst/>
                <a:latin typeface="Palatino Linotype" panose="02040502050505030304" pitchFamily="18" charset="0"/>
                <a:ea typeface="Calibri" panose="020F0502020204030204" pitchFamily="34" charset="0"/>
                <a:cs typeface="Times New Roman" panose="02020603050405020304" pitchFamily="18" charset="0"/>
              </a:rPr>
              <a:t>Con lo «</a:t>
            </a:r>
            <a:r>
              <a:rPr lang="it-IT" sz="1200" b="1" dirty="0">
                <a:effectLst/>
                <a:latin typeface="Palatino Linotype" panose="02040502050505030304" pitchFamily="18" charset="0"/>
                <a:ea typeface="Calibri" panose="020F0502020204030204" pitchFamily="34" charset="0"/>
                <a:cs typeface="Times New Roman" panose="02020603050405020304" pitchFamily="18" charset="0"/>
              </a:rPr>
              <a:t>scambio sul posto</a:t>
            </a:r>
            <a:r>
              <a:rPr lang="it-IT" sz="1200" dirty="0">
                <a:effectLst/>
                <a:latin typeface="Palatino Linotype" panose="02040502050505030304" pitchFamily="18" charset="0"/>
                <a:ea typeface="Calibri" panose="020F0502020204030204" pitchFamily="34" charset="0"/>
                <a:cs typeface="Times New Roman" panose="02020603050405020304" pitchFamily="18" charset="0"/>
              </a:rPr>
              <a:t>» il GSE riconosce una parziale compensazione economica che remunera la differenza tra il valore (non la quantità) riconosciuto all’energia immessa in rete in un determinato momento e quello corrisposto per l’elettricità prelevata e consumata in un momento diverso (valore generalmente più alto). Semplificando, si tratta di una sorta di “rimborso parziale” delle bollette che si pagano al fornitore per l’energia che risulta prelevata dal contatore. Inoltre, se a fine anno l’energia immessa in rete è maggiore di quella prelevata dalla rete, le eccedenze possono essere a loro volta remunerate dal GSE. </a:t>
            </a:r>
          </a:p>
          <a:p>
            <a:pPr algn="just"/>
            <a:r>
              <a:rPr lang="it-IT" sz="1200" dirty="0">
                <a:effectLst/>
                <a:latin typeface="Palatino Linotype" panose="02040502050505030304" pitchFamily="18" charset="0"/>
                <a:ea typeface="Calibri" panose="020F0502020204030204" pitchFamily="34" charset="0"/>
                <a:cs typeface="Times New Roman" panose="02020603050405020304" pitchFamily="18" charset="0"/>
              </a:rPr>
              <a:t>In alternativa, </a:t>
            </a:r>
            <a:r>
              <a:rPr lang="it-IT" sz="1200" dirty="0">
                <a:latin typeface="Palatino Linotype" panose="02040502050505030304" pitchFamily="18" charset="0"/>
                <a:ea typeface="Calibri" panose="020F0502020204030204" pitchFamily="34" charset="0"/>
                <a:cs typeface="Times New Roman" panose="02020603050405020304" pitchFamily="18" charset="0"/>
              </a:rPr>
              <a:t>col «</a:t>
            </a:r>
            <a:r>
              <a:rPr lang="it-IT" sz="1200" b="1" dirty="0">
                <a:latin typeface="Palatino Linotype" panose="02040502050505030304" pitchFamily="18" charset="0"/>
                <a:ea typeface="Calibri" panose="020F0502020204030204" pitchFamily="34" charset="0"/>
                <a:cs typeface="Times New Roman" panose="02020603050405020304" pitchFamily="18" charset="0"/>
              </a:rPr>
              <a:t>ritiro dedicato</a:t>
            </a:r>
            <a:r>
              <a:rPr lang="it-IT" sz="1200" dirty="0">
                <a:latin typeface="Palatino Linotype" panose="02040502050505030304" pitchFamily="18" charset="0"/>
                <a:ea typeface="Calibri" panose="020F0502020204030204" pitchFamily="34" charset="0"/>
                <a:cs typeface="Times New Roman" panose="02020603050405020304" pitchFamily="18" charset="0"/>
              </a:rPr>
              <a:t>» i</a:t>
            </a:r>
            <a:r>
              <a:rPr lang="it-IT" sz="1200" dirty="0">
                <a:effectLst/>
                <a:latin typeface="Palatino Linotype" panose="02040502050505030304" pitchFamily="18" charset="0"/>
                <a:ea typeface="Calibri" panose="020F0502020204030204" pitchFamily="34" charset="0"/>
                <a:cs typeface="Times New Roman" panose="02020603050405020304" pitchFamily="18" charset="0"/>
              </a:rPr>
              <a:t>l GSE funge da acquirente e intermediario tra il produttore e il mercato dell’energia, con il vantaggio di semplificare le procedure e offendo, a determinate condizioni, una redditività più sicura rispetto ai prezzi che caratterizzano il mercato libero sulla Borsa, grazie a prezzi minimi garantiti.</a:t>
            </a:r>
            <a:r>
              <a:rPr lang="it-IT" sz="1200" dirty="0">
                <a:effectLst/>
                <a:latin typeface="Palatino Linotype" panose="02040502050505030304" pitchFamily="18" charset="0"/>
              </a:rPr>
              <a:t> </a:t>
            </a:r>
            <a:endParaRPr lang="it-IT" sz="1200" dirty="0">
              <a:latin typeface="Palatino Linotype" panose="02040502050505030304" pitchFamily="18" charset="0"/>
            </a:endParaRPr>
          </a:p>
        </p:txBody>
      </p:sp>
      <p:sp>
        <p:nvSpPr>
          <p:cNvPr id="2" name="CasellaDiTesto 1">
            <a:extLst>
              <a:ext uri="{FF2B5EF4-FFF2-40B4-BE49-F238E27FC236}">
                <a16:creationId xmlns:a16="http://schemas.microsoft.com/office/drawing/2014/main" id="{C28837AA-0960-11F4-E7BE-456A2F754FF6}"/>
              </a:ext>
            </a:extLst>
          </p:cNvPr>
          <p:cNvSpPr txBox="1"/>
          <p:nvPr/>
        </p:nvSpPr>
        <p:spPr>
          <a:xfrm>
            <a:off x="1844672" y="1069524"/>
            <a:ext cx="8502655" cy="369332"/>
          </a:xfrm>
          <a:prstGeom prst="rect">
            <a:avLst/>
          </a:prstGeom>
          <a:noFill/>
        </p:spPr>
        <p:txBody>
          <a:bodyPr wrap="square">
            <a:spAutoFit/>
          </a:bodyPr>
          <a:lstStyle/>
          <a:p>
            <a:pPr lvl="0" algn="ctr">
              <a:spcBef>
                <a:spcPts val="600"/>
              </a:spcBef>
              <a:spcAft>
                <a:spcPts val="600"/>
              </a:spcAft>
            </a:pPr>
            <a:r>
              <a:rPr lang="it-IT" b="1" i="1" dirty="0">
                <a:solidFill>
                  <a:schemeClr val="accent6">
                    <a:lumMod val="50000"/>
                  </a:schemeClr>
                </a:solidFill>
                <a:latin typeface="Palatino Linotype" panose="02040502050505030304" pitchFamily="18" charset="0"/>
                <a:ea typeface="Calibri" panose="020F0502020204030204" pitchFamily="34" charset="0"/>
                <a:cs typeface="Arial" panose="020B0604020202020204" pitchFamily="34" charset="0"/>
              </a:rPr>
              <a:t>Impostare la strategia di Energy Trading implicita nella </a:t>
            </a:r>
            <a:r>
              <a:rPr lang="it-IT" sz="1800" b="1" i="1" dirty="0">
                <a:solidFill>
                  <a:schemeClr val="accent6">
                    <a:lumMod val="50000"/>
                  </a:schemeClr>
                </a:solidFill>
                <a:effectLst/>
                <a:latin typeface="Palatino Linotype" panose="02040502050505030304" pitchFamily="18" charset="0"/>
                <a:ea typeface="Calibri" panose="020F0502020204030204" pitchFamily="34" charset="0"/>
                <a:cs typeface="Arial" panose="020B0604020202020204" pitchFamily="34" charset="0"/>
              </a:rPr>
              <a:t>gestione di una CER </a:t>
            </a:r>
            <a:endParaRPr lang="it-IT" sz="18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7A85BF76-8052-2939-0359-B5B51688E436}"/>
              </a:ext>
            </a:extLst>
          </p:cNvPr>
          <p:cNvSpPr txBox="1"/>
          <p:nvPr/>
        </p:nvSpPr>
        <p:spPr>
          <a:xfrm>
            <a:off x="131897" y="1557776"/>
            <a:ext cx="8250103" cy="276999"/>
          </a:xfrm>
          <a:prstGeom prst="rect">
            <a:avLst/>
          </a:prstGeom>
          <a:noFill/>
        </p:spPr>
        <p:txBody>
          <a:bodyPr wrap="square">
            <a:spAutoFit/>
          </a:bodyPr>
          <a:lstStyle/>
          <a:p>
            <a:r>
              <a:rPr lang="it-IT" sz="1200" dirty="0">
                <a:effectLst/>
                <a:latin typeface="Palatino Linotype" panose="02040502050505030304" pitchFamily="18" charset="0"/>
              </a:rPr>
              <a:t>Il SR può richiedere il RID (contratto di Ritiro dedicato dell’energia elettrica) per tutti gli impianti della configurazione</a:t>
            </a:r>
            <a:endParaRPr lang="it-IT" sz="1200" dirty="0">
              <a:latin typeface="Palatino Linotype" panose="02040502050505030304" pitchFamily="18" charset="0"/>
            </a:endParaRPr>
          </a:p>
        </p:txBody>
      </p:sp>
      <p:pic>
        <p:nvPicPr>
          <p:cNvPr id="8" name="Immagine 7">
            <a:extLst>
              <a:ext uri="{FF2B5EF4-FFF2-40B4-BE49-F238E27FC236}">
                <a16:creationId xmlns:a16="http://schemas.microsoft.com/office/drawing/2014/main" id="{0099BF05-880B-4785-DC70-5443EFEFE6C4}"/>
              </a:ext>
            </a:extLst>
          </p:cNvPr>
          <p:cNvPicPr>
            <a:picLocks noChangeAspect="1"/>
          </p:cNvPicPr>
          <p:nvPr/>
        </p:nvPicPr>
        <p:blipFill>
          <a:blip r:embed="rId4"/>
          <a:stretch>
            <a:fillRect/>
          </a:stretch>
        </p:blipFill>
        <p:spPr>
          <a:xfrm>
            <a:off x="103322" y="6265953"/>
            <a:ext cx="487331" cy="547098"/>
          </a:xfrm>
          <a:prstGeom prst="rect">
            <a:avLst/>
          </a:prstGeom>
        </p:spPr>
      </p:pic>
      <p:sp>
        <p:nvSpPr>
          <p:cNvPr id="7" name="CasellaDiTesto 6">
            <a:extLst>
              <a:ext uri="{FF2B5EF4-FFF2-40B4-BE49-F238E27FC236}">
                <a16:creationId xmlns:a16="http://schemas.microsoft.com/office/drawing/2014/main" id="{BB0558C6-59DA-C2A6-F7E4-31048BA22827}"/>
              </a:ext>
            </a:extLst>
          </p:cNvPr>
          <p:cNvSpPr txBox="1"/>
          <p:nvPr/>
        </p:nvSpPr>
        <p:spPr>
          <a:xfrm>
            <a:off x="4256948" y="59680"/>
            <a:ext cx="4490442" cy="369332"/>
          </a:xfrm>
          <a:prstGeom prst="rect">
            <a:avLst/>
          </a:prstGeom>
          <a:solidFill>
            <a:schemeClr val="accent6">
              <a:lumMod val="20000"/>
              <a:lumOff val="80000"/>
            </a:schemeClr>
          </a:solidFill>
        </p:spPr>
        <p:txBody>
          <a:bodyPr wrap="square">
            <a:spAutoFit/>
          </a:bodyPr>
          <a:lstStyle/>
          <a:p>
            <a:pPr algn="ctr"/>
            <a:r>
              <a:rPr lang="en-US" b="1" dirty="0" err="1">
                <a:solidFill>
                  <a:schemeClr val="accent1"/>
                </a:solidFill>
                <a:latin typeface="Copperplate" panose="02000504000000020004" pitchFamily="2" charset="77"/>
              </a:rPr>
              <a:t>Indicazioni</a:t>
            </a:r>
            <a:r>
              <a:rPr lang="en-US" b="1" dirty="0">
                <a:solidFill>
                  <a:schemeClr val="accent1"/>
                </a:solidFill>
                <a:latin typeface="Copperplate" panose="02000504000000020004" pitchFamily="2" charset="77"/>
              </a:rPr>
              <a:t> </a:t>
            </a:r>
            <a:r>
              <a:rPr lang="en-US" b="1" dirty="0" err="1">
                <a:solidFill>
                  <a:schemeClr val="accent1"/>
                </a:solidFill>
                <a:latin typeface="Copperplate" panose="02000504000000020004" pitchFamily="2" charset="77"/>
              </a:rPr>
              <a:t>gestionali</a:t>
            </a:r>
            <a:endParaRPr lang="it-IT" b="1" dirty="0">
              <a:solidFill>
                <a:schemeClr val="accent1"/>
              </a:solidFill>
              <a:effectLst/>
              <a:latin typeface="Copperplate" panose="02000504000000020004" pitchFamily="2" charset="77"/>
            </a:endParaRPr>
          </a:p>
        </p:txBody>
      </p:sp>
      <p:sp>
        <p:nvSpPr>
          <p:cNvPr id="3" name="CasellaDiTesto 2">
            <a:extLst>
              <a:ext uri="{FF2B5EF4-FFF2-40B4-BE49-F238E27FC236}">
                <a16:creationId xmlns:a16="http://schemas.microsoft.com/office/drawing/2014/main" id="{2A5B11ED-BE04-31D4-48F9-92B4250B5811}"/>
              </a:ext>
            </a:extLst>
          </p:cNvPr>
          <p:cNvSpPr txBox="1"/>
          <p:nvPr/>
        </p:nvSpPr>
        <p:spPr>
          <a:xfrm>
            <a:off x="0" y="112451"/>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9" name="Freccia giù 8">
            <a:extLst>
              <a:ext uri="{FF2B5EF4-FFF2-40B4-BE49-F238E27FC236}">
                <a16:creationId xmlns:a16="http://schemas.microsoft.com/office/drawing/2014/main" id="{BC44528B-CA18-D130-6EB8-2BE643AD23C6}"/>
              </a:ext>
            </a:extLst>
          </p:cNvPr>
          <p:cNvSpPr/>
          <p:nvPr/>
        </p:nvSpPr>
        <p:spPr>
          <a:xfrm rot="16200000">
            <a:off x="3369179" y="-220272"/>
            <a:ext cx="311499" cy="100139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5098F66E-056B-C96A-1148-DD85C88DB000}"/>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399760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B4CEB00-5289-4C25-FB54-8E13ACE7A2B9}"/>
              </a:ext>
            </a:extLst>
          </p:cNvPr>
          <p:cNvSpPr>
            <a:spLocks noGrp="1"/>
          </p:cNvSpPr>
          <p:nvPr>
            <p:ph type="sldNum" sz="quarter" idx="12"/>
          </p:nvPr>
        </p:nvSpPr>
        <p:spPr/>
        <p:txBody>
          <a:bodyPr/>
          <a:lstStyle/>
          <a:p>
            <a:fld id="{C8B92C26-1B65-2440-8B1F-41834F12A775}" type="slidenum">
              <a:rPr lang="it-IT" smtClean="0"/>
              <a:t>35</a:t>
            </a:fld>
            <a:endParaRPr lang="it-IT" dirty="0"/>
          </a:p>
        </p:txBody>
      </p:sp>
      <p:sp>
        <p:nvSpPr>
          <p:cNvPr id="5" name="CasellaDiTesto 4">
            <a:extLst>
              <a:ext uri="{FF2B5EF4-FFF2-40B4-BE49-F238E27FC236}">
                <a16:creationId xmlns:a16="http://schemas.microsoft.com/office/drawing/2014/main" id="{F65F3365-0841-A504-157C-29F8103A5FB6}"/>
              </a:ext>
            </a:extLst>
          </p:cNvPr>
          <p:cNvSpPr txBox="1"/>
          <p:nvPr/>
        </p:nvSpPr>
        <p:spPr>
          <a:xfrm>
            <a:off x="558906" y="1251331"/>
            <a:ext cx="11112285" cy="1754326"/>
          </a:xfrm>
          <a:prstGeom prst="rect">
            <a:avLst/>
          </a:prstGeom>
          <a:noFill/>
        </p:spPr>
        <p:txBody>
          <a:bodyPr wrap="square">
            <a:spAutoFit/>
          </a:bodyPr>
          <a:lstStyle/>
          <a:p>
            <a:r>
              <a:rPr lang="it-IT" sz="1200" dirty="0">
                <a:effectLst/>
                <a:latin typeface="Palatino Linotype" panose="02040502050505030304" pitchFamily="18" charset="0"/>
              </a:rPr>
              <a:t>Le </a:t>
            </a:r>
            <a:r>
              <a:rPr lang="it-IT" sz="1200" b="1" dirty="0">
                <a:solidFill>
                  <a:schemeClr val="accent1">
                    <a:lumMod val="75000"/>
                  </a:schemeClr>
                </a:solidFill>
                <a:effectLst/>
                <a:latin typeface="Palatino Linotype" panose="02040502050505030304" pitchFamily="18" charset="0"/>
              </a:rPr>
              <a:t>ripartizioni</a:t>
            </a:r>
            <a:r>
              <a:rPr lang="it-IT" sz="1200" dirty="0">
                <a:effectLst/>
                <a:latin typeface="Palatino Linotype" panose="02040502050505030304" pitchFamily="18" charset="0"/>
              </a:rPr>
              <a:t> </a:t>
            </a:r>
            <a:r>
              <a:rPr lang="it-IT" sz="1200" b="1" dirty="0">
                <a:solidFill>
                  <a:schemeClr val="accent1">
                    <a:lumMod val="75000"/>
                  </a:schemeClr>
                </a:solidFill>
                <a:effectLst/>
                <a:latin typeface="Palatino Linotype" panose="02040502050505030304" pitchFamily="18" charset="0"/>
              </a:rPr>
              <a:t>dei proventi </a:t>
            </a:r>
            <a:r>
              <a:rPr lang="it-IT" sz="1200" dirty="0">
                <a:effectLst/>
                <a:latin typeface="Palatino Linotype" panose="02040502050505030304" pitchFamily="18" charset="0"/>
              </a:rPr>
              <a:t>tra i soggetti facenti parte della configurazione CER è lasciata agli accordi privati tra i soggetti partecipanti. Essi trovano spazio giuridico e legittimazione nel </a:t>
            </a:r>
            <a:r>
              <a:rPr lang="it-IT" sz="1200" b="1" dirty="0">
                <a:solidFill>
                  <a:srgbClr val="0070C0"/>
                </a:solidFill>
                <a:effectLst/>
                <a:latin typeface="Palatino Linotype" panose="02040502050505030304" pitchFamily="18" charset="0"/>
              </a:rPr>
              <a:t>Regolamento Interno</a:t>
            </a:r>
            <a:r>
              <a:rPr lang="it-IT" sz="1200" dirty="0">
                <a:effectLst/>
                <a:latin typeface="Palatino Linotype" panose="02040502050505030304" pitchFamily="18" charset="0"/>
              </a:rPr>
              <a:t>.</a:t>
            </a:r>
            <a:br>
              <a:rPr lang="it-IT" sz="1200" dirty="0">
                <a:latin typeface="Palatino Linotype" panose="02040502050505030304" pitchFamily="18" charset="0"/>
              </a:rPr>
            </a:br>
            <a:r>
              <a:rPr lang="it-IT" sz="1200" dirty="0">
                <a:effectLst/>
                <a:latin typeface="Palatino Linotype" panose="02040502050505030304" pitchFamily="18" charset="0"/>
              </a:rPr>
              <a:t>A tal riguardo, nell'ambito del contratto di diritto privato con il quale i soggetti si associano e che, nel caso di CER, è parte integrante dello Statuto/Atto Costitutivo della stessa CER, i </a:t>
            </a:r>
            <a:r>
              <a:rPr lang="it-IT" sz="1200" b="1" i="1" dirty="0">
                <a:effectLst/>
                <a:latin typeface="Palatino Linotype" panose="02040502050505030304" pitchFamily="18" charset="0"/>
              </a:rPr>
              <a:t>producer</a:t>
            </a:r>
            <a:r>
              <a:rPr lang="it-IT" sz="1200" dirty="0">
                <a:effectLst/>
                <a:latin typeface="Palatino Linotype" panose="02040502050505030304" pitchFamily="18" charset="0"/>
              </a:rPr>
              <a:t> e i </a:t>
            </a:r>
            <a:r>
              <a:rPr lang="it-IT" sz="1200" b="1" i="1" dirty="0">
                <a:effectLst/>
                <a:latin typeface="Palatino Linotype" panose="02040502050505030304" pitchFamily="18" charset="0"/>
              </a:rPr>
              <a:t>consumers</a:t>
            </a:r>
            <a:r>
              <a:rPr lang="it-IT" sz="1200" dirty="0">
                <a:effectLst/>
                <a:latin typeface="Palatino Linotype" panose="02040502050505030304" pitchFamily="18" charset="0"/>
              </a:rPr>
              <a:t> individuano un </a:t>
            </a:r>
            <a:r>
              <a:rPr lang="it-IT" sz="1200" b="1" dirty="0">
                <a:solidFill>
                  <a:schemeClr val="accent1">
                    <a:lumMod val="75000"/>
                  </a:schemeClr>
                </a:solidFill>
                <a:effectLst/>
                <a:latin typeface="Palatino Linotype" panose="02040502050505030304" pitchFamily="18" charset="0"/>
              </a:rPr>
              <a:t>soggetto (delegato) referente (SR):</a:t>
            </a:r>
          </a:p>
          <a:p>
            <a:pPr marL="342900" indent="-342900">
              <a:buFont typeface="+mj-lt"/>
              <a:buAutoNum type="arabicPeriod"/>
            </a:pPr>
            <a:r>
              <a:rPr lang="it-IT" sz="1200" b="1" dirty="0">
                <a:latin typeface="Palatino Linotype" panose="02040502050505030304" pitchFamily="18" charset="0"/>
              </a:rPr>
              <a:t>Responsabile</a:t>
            </a:r>
            <a:r>
              <a:rPr lang="it-IT" sz="1200" b="1" dirty="0">
                <a:effectLst/>
                <a:latin typeface="Palatino Linotype" panose="02040502050505030304" pitchFamily="18" charset="0"/>
              </a:rPr>
              <a:t> dell’esecuzione del riparto </a:t>
            </a:r>
            <a:r>
              <a:rPr lang="it-IT" sz="1200" dirty="0">
                <a:effectLst/>
                <a:latin typeface="Palatino Linotype" panose="02040502050505030304" pitchFamily="18" charset="0"/>
              </a:rPr>
              <a:t>dell'energia elettrica condivisa, </a:t>
            </a:r>
          </a:p>
          <a:p>
            <a:pPr marL="342900" indent="-342900">
              <a:buFont typeface="+mj-lt"/>
              <a:buAutoNum type="arabicPeriod"/>
            </a:pPr>
            <a:r>
              <a:rPr lang="it-IT" sz="1200" b="1" dirty="0">
                <a:latin typeface="Palatino Linotype" panose="02040502050505030304" pitchFamily="18" charset="0"/>
              </a:rPr>
              <a:t>Ge</a:t>
            </a:r>
            <a:r>
              <a:rPr lang="it-IT" sz="1200" b="1" dirty="0">
                <a:effectLst/>
                <a:latin typeface="Palatino Linotype" panose="02040502050505030304" pitchFamily="18" charset="0"/>
              </a:rPr>
              <a:t>store </a:t>
            </a:r>
            <a:r>
              <a:rPr lang="it-IT" sz="1200" dirty="0">
                <a:effectLst/>
                <a:latin typeface="Palatino Linotype" panose="02040502050505030304" pitchFamily="18" charset="0"/>
              </a:rPr>
              <a:t>delle partite di pagamento e di incasso </a:t>
            </a:r>
            <a:r>
              <a:rPr lang="it-IT" sz="1200" b="1" dirty="0">
                <a:effectLst/>
                <a:latin typeface="Palatino Linotype" panose="02040502050505030304" pitchFamily="18" charset="0"/>
              </a:rPr>
              <a:t>verso le società di vendita di energia per i prelievi al di fuori della fasce di auto-consumo (qualora all’uopo </a:t>
            </a:r>
            <a:r>
              <a:rPr lang="it-IT" sz="1200" b="1" dirty="0" err="1">
                <a:effectLst/>
                <a:latin typeface="Palatino Linotype" panose="02040502050505030304" pitchFamily="18" charset="0"/>
              </a:rPr>
              <a:t>delgato</a:t>
            </a:r>
            <a:r>
              <a:rPr lang="it-IT" sz="1200" b="1" dirty="0">
                <a:effectLst/>
                <a:latin typeface="Palatino Linotype" panose="02040502050505030304" pitchFamily="18" charset="0"/>
              </a:rPr>
              <a:t>) e il GSE;</a:t>
            </a:r>
          </a:p>
          <a:p>
            <a:pPr marL="342900" indent="-342900">
              <a:buFont typeface="+mj-lt"/>
              <a:buAutoNum type="arabicPeriod"/>
            </a:pPr>
            <a:r>
              <a:rPr lang="it-IT" sz="1200" dirty="0">
                <a:latin typeface="Palatino Linotype" panose="02040502050505030304" pitchFamily="18" charset="0"/>
              </a:rPr>
              <a:t>M</a:t>
            </a:r>
            <a:r>
              <a:rPr lang="it-IT" sz="1200" dirty="0">
                <a:effectLst/>
                <a:latin typeface="Palatino Linotype" panose="02040502050505030304" pitchFamily="18" charset="0"/>
              </a:rPr>
              <a:t>andatario, da parte di tutti i membri della CER, per l’ottenimento e l’accesso agli Incentivi;</a:t>
            </a:r>
          </a:p>
          <a:p>
            <a:pPr marL="342900" indent="-342900">
              <a:buFont typeface="+mj-lt"/>
              <a:buAutoNum type="arabicPeriod"/>
            </a:pPr>
            <a:r>
              <a:rPr lang="it-IT" sz="1200" b="1" dirty="0">
                <a:latin typeface="Palatino Linotype" panose="02040502050505030304" pitchFamily="18" charset="0"/>
              </a:rPr>
              <a:t>Può fungere da interfaccia sulle informazioni inerenti le incentivazioni per i soci della CER.</a:t>
            </a:r>
          </a:p>
        </p:txBody>
      </p:sp>
      <p:sp>
        <p:nvSpPr>
          <p:cNvPr id="7" name="CasellaDiTesto 6">
            <a:extLst>
              <a:ext uri="{FF2B5EF4-FFF2-40B4-BE49-F238E27FC236}">
                <a16:creationId xmlns:a16="http://schemas.microsoft.com/office/drawing/2014/main" id="{2F5A70EE-CD15-7446-6078-CB9A850A8324}"/>
              </a:ext>
            </a:extLst>
          </p:cNvPr>
          <p:cNvSpPr txBox="1"/>
          <p:nvPr/>
        </p:nvSpPr>
        <p:spPr>
          <a:xfrm>
            <a:off x="3204275" y="726886"/>
            <a:ext cx="6755624" cy="369332"/>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pPr algn="ctr"/>
            <a:r>
              <a:rPr lang="it-IT" b="1" i="1" dirty="0">
                <a:solidFill>
                  <a:schemeClr val="accent6">
                    <a:lumMod val="75000"/>
                  </a:schemeClr>
                </a:solidFill>
                <a:effectLst/>
                <a:latin typeface="Copperplate" panose="02000504000000020004" pitchFamily="2" charset="77"/>
              </a:rPr>
              <a:t>Ripartizione dei proventi tra i partecipanti alla CER</a:t>
            </a:r>
            <a:endParaRPr lang="it-IT" b="1" i="1" dirty="0">
              <a:solidFill>
                <a:schemeClr val="accent6">
                  <a:lumMod val="75000"/>
                </a:schemeClr>
              </a:solidFill>
              <a:latin typeface="Copperplate" panose="02000504000000020004" pitchFamily="2" charset="77"/>
            </a:endParaRPr>
          </a:p>
        </p:txBody>
      </p:sp>
      <p:sp>
        <p:nvSpPr>
          <p:cNvPr id="11" name="CasellaDiTesto 10">
            <a:extLst>
              <a:ext uri="{FF2B5EF4-FFF2-40B4-BE49-F238E27FC236}">
                <a16:creationId xmlns:a16="http://schemas.microsoft.com/office/drawing/2014/main" id="{19A0C3AF-3965-3F07-3ECC-3C19DAC61943}"/>
              </a:ext>
            </a:extLst>
          </p:cNvPr>
          <p:cNvSpPr txBox="1"/>
          <p:nvPr/>
        </p:nvSpPr>
        <p:spPr>
          <a:xfrm>
            <a:off x="449807" y="3918395"/>
            <a:ext cx="3998205" cy="2308324"/>
          </a:xfrm>
          <a:prstGeom prst="rect">
            <a:avLst/>
          </a:prstGeom>
          <a:noFill/>
        </p:spPr>
        <p:txBody>
          <a:bodyPr wrap="square">
            <a:spAutoFit/>
          </a:bodyPr>
          <a:lstStyle/>
          <a:p>
            <a:pPr algn="just"/>
            <a:r>
              <a:rPr lang="it-IT" sz="1200" b="1" dirty="0">
                <a:solidFill>
                  <a:srgbClr val="0070C0"/>
                </a:solidFill>
                <a:latin typeface="Palatino Linotype" panose="02040502050505030304" pitchFamily="18" charset="0"/>
              </a:rPr>
              <a:t>L'incentivo è riconosciuto sull'energia elettrica condivisa </a:t>
            </a:r>
            <a:r>
              <a:rPr lang="it-IT" sz="1200" dirty="0">
                <a:latin typeface="Palatino Linotype" panose="02040502050505030304" pitchFamily="18" charset="0"/>
              </a:rPr>
              <a:t>calcolata, così come esplicitato nella delibera 318/2020/</a:t>
            </a:r>
            <a:r>
              <a:rPr lang="it-IT" sz="1200" dirty="0" err="1">
                <a:latin typeface="Palatino Linotype" panose="02040502050505030304" pitchFamily="18" charset="0"/>
              </a:rPr>
              <a:t>R</a:t>
            </a:r>
            <a:r>
              <a:rPr lang="it-IT" sz="1200" dirty="0">
                <a:latin typeface="Palatino Linotype" panose="02040502050505030304" pitchFamily="18" charset="0"/>
              </a:rPr>
              <a:t>/</a:t>
            </a:r>
            <a:r>
              <a:rPr lang="it-IT" sz="1200" dirty="0" err="1">
                <a:latin typeface="Palatino Linotype" panose="02040502050505030304" pitchFamily="18" charset="0"/>
              </a:rPr>
              <a:t>eel</a:t>
            </a:r>
            <a:r>
              <a:rPr lang="it-IT" sz="1200" dirty="0">
                <a:latin typeface="Palatino Linotype" panose="02040502050505030304" pitchFamily="18" charset="0"/>
              </a:rPr>
              <a:t>, come il minimo, in ogni ora, tra la somma dell'energia elettrica effettivamente immessa in rete e la somma dell'energia elettrica prelevata dalla rete per il tramite dei punti di connessione che rilevano ai fini di un gruppo di </a:t>
            </a:r>
            <a:r>
              <a:rPr lang="it-IT" sz="1200" dirty="0" err="1">
                <a:latin typeface="Palatino Linotype" panose="02040502050505030304" pitchFamily="18" charset="0"/>
              </a:rPr>
              <a:t>autoconsumatori</a:t>
            </a:r>
            <a:r>
              <a:rPr lang="it-IT" sz="1200" dirty="0">
                <a:latin typeface="Palatino Linotype" panose="02040502050505030304" pitchFamily="18" charset="0"/>
              </a:rPr>
              <a:t> o di una comunità di energia rinnovabile. L'eventuale energia elettrica prodotta e </a:t>
            </a:r>
            <a:r>
              <a:rPr lang="it-IT" sz="1200" dirty="0" err="1">
                <a:latin typeface="Palatino Linotype" panose="02040502050505030304" pitchFamily="18" charset="0"/>
              </a:rPr>
              <a:t>autoconsumata</a:t>
            </a:r>
            <a:r>
              <a:rPr lang="it-IT" sz="1200" dirty="0">
                <a:latin typeface="Palatino Linotype" panose="02040502050505030304" pitchFamily="18" charset="0"/>
              </a:rPr>
              <a:t> “in sito” (e quindi non immessa in rete) dal singolo </a:t>
            </a:r>
            <a:r>
              <a:rPr lang="it-IT" sz="1200" dirty="0" err="1">
                <a:latin typeface="Palatino Linotype" panose="02040502050505030304" pitchFamily="18" charset="0"/>
              </a:rPr>
              <a:t>autoconsumatore</a:t>
            </a:r>
            <a:r>
              <a:rPr lang="it-IT" sz="1200" dirty="0">
                <a:latin typeface="Palatino Linotype" panose="02040502050505030304" pitchFamily="18" charset="0"/>
              </a:rPr>
              <a:t> non rientra nel calcolo della quota di energia elettrica incentivata.</a:t>
            </a:r>
          </a:p>
        </p:txBody>
      </p:sp>
      <p:sp>
        <p:nvSpPr>
          <p:cNvPr id="12" name="CasellaDiTesto 11">
            <a:extLst>
              <a:ext uri="{FF2B5EF4-FFF2-40B4-BE49-F238E27FC236}">
                <a16:creationId xmlns:a16="http://schemas.microsoft.com/office/drawing/2014/main" id="{562971CE-FD33-1941-9C63-5915E35B4CC8}"/>
              </a:ext>
            </a:extLst>
          </p:cNvPr>
          <p:cNvSpPr txBox="1"/>
          <p:nvPr/>
        </p:nvSpPr>
        <p:spPr>
          <a:xfrm>
            <a:off x="4664990" y="3918395"/>
            <a:ext cx="7300327" cy="2308324"/>
          </a:xfrm>
          <a:prstGeom prst="rect">
            <a:avLst/>
          </a:prstGeom>
          <a:noFill/>
        </p:spPr>
        <p:txBody>
          <a:bodyPr wrap="square">
            <a:spAutoFit/>
          </a:bodyPr>
          <a:lstStyle/>
          <a:p>
            <a:pPr algn="just"/>
            <a:r>
              <a:rPr lang="it-IT" sz="1200" dirty="0">
                <a:latin typeface="Palatino Linotype" panose="02040502050505030304" pitchFamily="18" charset="0"/>
              </a:rPr>
              <a:t>Il servizio del GSE di Valorizzazione e I</a:t>
            </a:r>
            <a:r>
              <a:rPr lang="it-IT" sz="1200" dirty="0">
                <a:effectLst/>
                <a:latin typeface="Palatino Linotype" panose="02040502050505030304" pitchFamily="18" charset="0"/>
              </a:rPr>
              <a:t>ncentivazione dell’energia</a:t>
            </a:r>
            <a:r>
              <a:rPr lang="it-IT" sz="1200" dirty="0">
                <a:latin typeface="Palatino Linotype" panose="02040502050505030304" pitchFamily="18" charset="0"/>
              </a:rPr>
              <a:t> </a:t>
            </a:r>
            <a:r>
              <a:rPr lang="it-IT" sz="1200" dirty="0">
                <a:effectLst/>
                <a:latin typeface="Palatino Linotype" panose="02040502050505030304" pitchFamily="18" charset="0"/>
              </a:rPr>
              <a:t>condivisa per </a:t>
            </a:r>
            <a:r>
              <a:rPr lang="it-IT" sz="1200" dirty="0">
                <a:latin typeface="Palatino Linotype" panose="02040502050505030304" pitchFamily="18" charset="0"/>
              </a:rPr>
              <a:t>le CER è </a:t>
            </a:r>
            <a:r>
              <a:rPr lang="it-IT" sz="1200" b="1" dirty="0">
                <a:solidFill>
                  <a:srgbClr val="0070C0"/>
                </a:solidFill>
                <a:latin typeface="Palatino Linotype" panose="02040502050505030304" pitchFamily="18" charset="0"/>
              </a:rPr>
              <a:t>compatibile</a:t>
            </a:r>
            <a:r>
              <a:rPr lang="it-IT" sz="1200" dirty="0">
                <a:latin typeface="Palatino Linotype" panose="02040502050505030304" pitchFamily="18" charset="0"/>
              </a:rPr>
              <a:t>:</a:t>
            </a:r>
          </a:p>
          <a:p>
            <a:pPr marL="171450" indent="-171450" algn="just">
              <a:buFont typeface="Wingdings" pitchFamily="2" charset="2"/>
              <a:buChar char="Ø"/>
            </a:pPr>
            <a:r>
              <a:rPr lang="it-IT" sz="1200" dirty="0">
                <a:latin typeface="Palatino Linotype" panose="02040502050505030304" pitchFamily="18" charset="0"/>
              </a:rPr>
              <a:t>con le </a:t>
            </a:r>
            <a:r>
              <a:rPr lang="it-IT" sz="1200" b="1" dirty="0">
                <a:solidFill>
                  <a:srgbClr val="0070C0"/>
                </a:solidFill>
                <a:latin typeface="Palatino Linotype" panose="02040502050505030304" pitchFamily="18" charset="0"/>
              </a:rPr>
              <a:t>detrazioni fiscali </a:t>
            </a:r>
            <a:r>
              <a:rPr lang="it-IT" sz="1200" dirty="0">
                <a:latin typeface="Palatino Linotype" panose="02040502050505030304" pitchFamily="18" charset="0"/>
              </a:rPr>
              <a:t>previste dall'articolo 16-bis, comma 1, lettera h), del testo unico delle imposte sui redditi (TUIR), di cui al decreto del Presidente della Repubblica 22 dicembre 1986, n. 917;</a:t>
            </a:r>
          </a:p>
          <a:p>
            <a:pPr marL="171450" indent="-171450" algn="just">
              <a:buFont typeface="Wingdings" pitchFamily="2" charset="2"/>
              <a:buChar char="Ø"/>
            </a:pPr>
            <a:r>
              <a:rPr lang="it-IT" sz="1200" dirty="0">
                <a:latin typeface="Palatino Linotype" panose="02040502050505030304" pitchFamily="18" charset="0"/>
              </a:rPr>
              <a:t>nel caso di impianti fotovoltaici, con le detrazioni di cui all'articolo 119 del DL Rilancio (c.d. Superbonus). In tal caso, la detrazione si applica fino a (ovvero sui primi) 20 kW di potenza dell'impianto di produzione ed è subordinata alla cessione al GSE dell'energia elettrica immessa in rete. Sull'energia elettrica condivisa ascrivibile alla quota di potenza per cui trova applicazione il Superbonus, non viene, tuttavia, riconosciuta la tariffa premio (100 €/MWh per gruppi di </a:t>
            </a:r>
            <a:r>
              <a:rPr lang="it-IT" sz="1200" dirty="0" err="1">
                <a:latin typeface="Palatino Linotype" panose="02040502050505030304" pitchFamily="18" charset="0"/>
              </a:rPr>
              <a:t>autoconsumatori</a:t>
            </a:r>
            <a:r>
              <a:rPr lang="it-IT" sz="1200" dirty="0">
                <a:latin typeface="Palatino Linotype" panose="02040502050505030304" pitchFamily="18" charset="0"/>
              </a:rPr>
              <a:t> e 110 €/MWh per comunità di energia rinnovabile) ma rimane fermo il diritto al corrispettivo previsto dalla Delibera 318/2020/</a:t>
            </a:r>
            <a:r>
              <a:rPr lang="it-IT" sz="1200" dirty="0" err="1">
                <a:latin typeface="Palatino Linotype" panose="02040502050505030304" pitchFamily="18" charset="0"/>
              </a:rPr>
              <a:t>R</a:t>
            </a:r>
            <a:r>
              <a:rPr lang="it-IT" sz="1200" dirty="0">
                <a:latin typeface="Palatino Linotype" panose="02040502050505030304" pitchFamily="18" charset="0"/>
              </a:rPr>
              <a:t>/</a:t>
            </a:r>
            <a:r>
              <a:rPr lang="it-IT" sz="1200" dirty="0" err="1">
                <a:latin typeface="Palatino Linotype" panose="02040502050505030304" pitchFamily="18" charset="0"/>
              </a:rPr>
              <a:t>eel</a:t>
            </a:r>
            <a:r>
              <a:rPr lang="it-IT" sz="1200" dirty="0">
                <a:latin typeface="Palatino Linotype" panose="02040502050505030304" pitchFamily="18" charset="0"/>
              </a:rPr>
              <a:t> dell'ARERA. Per la quota di spesa relativa alla potenza eccedente i 20 kW e fino a 200 kW è possibile accedere alla detrazione ordinaria prevista dall'articolo 16-bis, comma 1, lettera h), del testo unico delle imposte sui redditi (TUIR). </a:t>
            </a:r>
          </a:p>
        </p:txBody>
      </p:sp>
      <p:cxnSp>
        <p:nvCxnSpPr>
          <p:cNvPr id="14" name="Connettore 4 13">
            <a:extLst>
              <a:ext uri="{FF2B5EF4-FFF2-40B4-BE49-F238E27FC236}">
                <a16:creationId xmlns:a16="http://schemas.microsoft.com/office/drawing/2014/main" id="{459D550C-7725-5580-8843-09C644D8462B}"/>
              </a:ext>
            </a:extLst>
          </p:cNvPr>
          <p:cNvCxnSpPr>
            <a:cxnSpLocks/>
          </p:cNvCxnSpPr>
          <p:nvPr/>
        </p:nvCxnSpPr>
        <p:spPr>
          <a:xfrm rot="10800000" flipV="1">
            <a:off x="945397" y="3218137"/>
            <a:ext cx="4517758" cy="700257"/>
          </a:xfrm>
          <a:prstGeom prst="bentConnector3">
            <a:avLst>
              <a:gd name="adj1" fmla="val 9991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4 18">
            <a:extLst>
              <a:ext uri="{FF2B5EF4-FFF2-40B4-BE49-F238E27FC236}">
                <a16:creationId xmlns:a16="http://schemas.microsoft.com/office/drawing/2014/main" id="{160D5B2A-C7EE-596A-CC55-707EDA5B4F64}"/>
              </a:ext>
            </a:extLst>
          </p:cNvPr>
          <p:cNvCxnSpPr>
            <a:cxnSpLocks/>
          </p:cNvCxnSpPr>
          <p:nvPr/>
        </p:nvCxnSpPr>
        <p:spPr>
          <a:xfrm>
            <a:off x="5463154" y="3218137"/>
            <a:ext cx="5571642" cy="700258"/>
          </a:xfrm>
          <a:prstGeom prst="bentConnector3">
            <a:avLst>
              <a:gd name="adj1" fmla="val 1000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1 25">
            <a:extLst>
              <a:ext uri="{FF2B5EF4-FFF2-40B4-BE49-F238E27FC236}">
                <a16:creationId xmlns:a16="http://schemas.microsoft.com/office/drawing/2014/main" id="{DD8C00FB-9947-7150-F243-1E43F257B8B7}"/>
              </a:ext>
            </a:extLst>
          </p:cNvPr>
          <p:cNvCxnSpPr/>
          <p:nvPr/>
        </p:nvCxnSpPr>
        <p:spPr>
          <a:xfrm>
            <a:off x="5792169" y="2952427"/>
            <a:ext cx="0" cy="26571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FCE5A159-B4DB-E6EA-DCED-F9B156EA2BB3}"/>
              </a:ext>
            </a:extLst>
          </p:cNvPr>
          <p:cNvPicPr>
            <a:picLocks noChangeAspect="1"/>
          </p:cNvPicPr>
          <p:nvPr/>
        </p:nvPicPr>
        <p:blipFill>
          <a:blip r:embed="rId2"/>
          <a:stretch>
            <a:fillRect/>
          </a:stretch>
        </p:blipFill>
        <p:spPr>
          <a:xfrm>
            <a:off x="103322" y="6265953"/>
            <a:ext cx="487331" cy="547098"/>
          </a:xfrm>
          <a:prstGeom prst="rect">
            <a:avLst/>
          </a:prstGeom>
        </p:spPr>
      </p:pic>
      <p:sp>
        <p:nvSpPr>
          <p:cNvPr id="4" name="CasellaDiTesto 3">
            <a:extLst>
              <a:ext uri="{FF2B5EF4-FFF2-40B4-BE49-F238E27FC236}">
                <a16:creationId xmlns:a16="http://schemas.microsoft.com/office/drawing/2014/main" id="{2C6B16E0-E569-ABB8-E324-14D30C7DAF50}"/>
              </a:ext>
            </a:extLst>
          </p:cNvPr>
          <p:cNvSpPr txBox="1"/>
          <p:nvPr/>
        </p:nvSpPr>
        <p:spPr>
          <a:xfrm>
            <a:off x="3941578" y="114533"/>
            <a:ext cx="5261967" cy="369332"/>
          </a:xfrm>
          <a:prstGeom prst="rect">
            <a:avLst/>
          </a:prstGeom>
          <a:solidFill>
            <a:schemeClr val="accent6">
              <a:lumMod val="20000"/>
              <a:lumOff val="80000"/>
            </a:schemeClr>
          </a:solidFill>
        </p:spPr>
        <p:txBody>
          <a:bodyPr wrap="square">
            <a:spAutoFit/>
          </a:bodyPr>
          <a:lstStyle/>
          <a:p>
            <a:pPr algn="ctr"/>
            <a:r>
              <a:rPr lang="en-US" b="1" dirty="0" err="1">
                <a:solidFill>
                  <a:schemeClr val="accent1"/>
                </a:solidFill>
                <a:latin typeface="Copperplate" panose="02000504000000020004" pitchFamily="2" charset="77"/>
              </a:rPr>
              <a:t>Indicazioni</a:t>
            </a:r>
            <a:r>
              <a:rPr lang="en-US" b="1" dirty="0">
                <a:solidFill>
                  <a:schemeClr val="accent1"/>
                </a:solidFill>
                <a:latin typeface="Copperplate" panose="02000504000000020004" pitchFamily="2" charset="77"/>
              </a:rPr>
              <a:t> </a:t>
            </a:r>
            <a:r>
              <a:rPr lang="en-US" b="1" dirty="0" err="1">
                <a:solidFill>
                  <a:schemeClr val="accent1"/>
                </a:solidFill>
                <a:latin typeface="Copperplate" panose="02000504000000020004" pitchFamily="2" charset="77"/>
              </a:rPr>
              <a:t>gestionali</a:t>
            </a:r>
            <a:endParaRPr lang="it-IT" b="1" dirty="0">
              <a:solidFill>
                <a:schemeClr val="accent1"/>
              </a:solidFill>
              <a:effectLst/>
              <a:latin typeface="Copperplate" panose="02000504000000020004" pitchFamily="2" charset="77"/>
            </a:endParaRPr>
          </a:p>
        </p:txBody>
      </p:sp>
      <p:sp>
        <p:nvSpPr>
          <p:cNvPr id="6" name="CasellaDiTesto 5">
            <a:extLst>
              <a:ext uri="{FF2B5EF4-FFF2-40B4-BE49-F238E27FC236}">
                <a16:creationId xmlns:a16="http://schemas.microsoft.com/office/drawing/2014/main" id="{CD6354F3-405F-9839-84BE-DDB68AFF5089}"/>
              </a:ext>
            </a:extLst>
          </p:cNvPr>
          <p:cNvSpPr txBox="1"/>
          <p:nvPr/>
        </p:nvSpPr>
        <p:spPr>
          <a:xfrm>
            <a:off x="0" y="112451"/>
            <a:ext cx="3024229" cy="346954"/>
          </a:xfrm>
          <a:prstGeom prst="rect">
            <a:avLst/>
          </a:prstGeom>
          <a:noFill/>
        </p:spPr>
        <p:txBody>
          <a:bodyPr wrap="square">
            <a:spAutoFit/>
          </a:bodyPr>
          <a:lstStyle/>
          <a:p>
            <a:pPr>
              <a:lnSpc>
                <a:spcPct val="90000"/>
              </a:lnSpc>
              <a:spcAft>
                <a:spcPts val="600"/>
              </a:spcAft>
            </a:pPr>
            <a:r>
              <a:rPr lang="en-US" sz="1800" b="1" dirty="0" err="1">
                <a:solidFill>
                  <a:srgbClr val="FF0000"/>
                </a:solidFill>
                <a:effectLst/>
                <a:highlight>
                  <a:srgbClr val="FFFF00"/>
                </a:highlight>
                <a:latin typeface="Copperplate" panose="02000504000000020004" pitchFamily="2" charset="77"/>
              </a:rPr>
              <a:t>Attività</a:t>
            </a:r>
            <a:r>
              <a:rPr lang="en-US" sz="1800" b="1" dirty="0">
                <a:solidFill>
                  <a:srgbClr val="FF0000"/>
                </a:solidFill>
                <a:effectLst/>
                <a:highlight>
                  <a:srgbClr val="FFFF00"/>
                </a:highlight>
                <a:latin typeface="Copperplate" panose="02000504000000020004" pitchFamily="2" charset="77"/>
              </a:rPr>
              <a:t> di Back-Office</a:t>
            </a:r>
          </a:p>
        </p:txBody>
      </p:sp>
      <p:sp>
        <p:nvSpPr>
          <p:cNvPr id="8" name="Freccia giù 7">
            <a:extLst>
              <a:ext uri="{FF2B5EF4-FFF2-40B4-BE49-F238E27FC236}">
                <a16:creationId xmlns:a16="http://schemas.microsoft.com/office/drawing/2014/main" id="{B369C8F9-FB3B-3D3D-6969-B822B5AF8CDA}"/>
              </a:ext>
            </a:extLst>
          </p:cNvPr>
          <p:cNvSpPr/>
          <p:nvPr/>
        </p:nvSpPr>
        <p:spPr>
          <a:xfrm rot="16200000">
            <a:off x="3232790" y="-83884"/>
            <a:ext cx="311499" cy="728621"/>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402FB409-D75A-856B-C13E-BF714143E8C5}"/>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01182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565B907-5131-9070-22C4-F2776316F48A}"/>
              </a:ext>
            </a:extLst>
          </p:cNvPr>
          <p:cNvSpPr>
            <a:spLocks noGrp="1"/>
          </p:cNvSpPr>
          <p:nvPr>
            <p:ph type="sldNum" sz="quarter" idx="12"/>
          </p:nvPr>
        </p:nvSpPr>
        <p:spPr/>
        <p:txBody>
          <a:bodyPr/>
          <a:lstStyle/>
          <a:p>
            <a:fld id="{C8B92C26-1B65-2440-8B1F-41834F12A775}" type="slidenum">
              <a:rPr lang="it-IT" smtClean="0"/>
              <a:t>4</a:t>
            </a:fld>
            <a:endParaRPr lang="it-IT"/>
          </a:p>
        </p:txBody>
      </p:sp>
      <p:sp>
        <p:nvSpPr>
          <p:cNvPr id="5" name="CasellaDiTesto 4">
            <a:extLst>
              <a:ext uri="{FF2B5EF4-FFF2-40B4-BE49-F238E27FC236}">
                <a16:creationId xmlns:a16="http://schemas.microsoft.com/office/drawing/2014/main" id="{6F7D06A4-55B3-7E45-FE9A-1D901B5204AA}"/>
              </a:ext>
            </a:extLst>
          </p:cNvPr>
          <p:cNvSpPr txBox="1"/>
          <p:nvPr/>
        </p:nvSpPr>
        <p:spPr>
          <a:xfrm>
            <a:off x="814682" y="217234"/>
            <a:ext cx="10562635" cy="307777"/>
          </a:xfrm>
          <a:prstGeom prst="rect">
            <a:avLst/>
          </a:prstGeom>
          <a:noFill/>
        </p:spPr>
        <p:txBody>
          <a:bodyPr wrap="none" rtlCol="0">
            <a:spAutoFit/>
          </a:bodyPr>
          <a:lstStyle/>
          <a:p>
            <a:r>
              <a:rPr lang="it-IT" sz="1400" dirty="0">
                <a:latin typeface="Palatino Linotype" panose="02040502050505030304" pitchFamily="18" charset="0"/>
              </a:rPr>
              <a:t>La strutturazione, anche e soprattutto «virtuale», ovvero a partire dalle connessioni al sito internet del Comune di Senigallia, dello </a:t>
            </a:r>
          </a:p>
        </p:txBody>
      </p:sp>
      <p:sp>
        <p:nvSpPr>
          <p:cNvPr id="6" name="CasellaDiTesto 5">
            <a:extLst>
              <a:ext uri="{FF2B5EF4-FFF2-40B4-BE49-F238E27FC236}">
                <a16:creationId xmlns:a16="http://schemas.microsoft.com/office/drawing/2014/main" id="{8B5C3CD1-A524-C618-A11E-36EEE31EFF47}"/>
              </a:ext>
            </a:extLst>
          </p:cNvPr>
          <p:cNvSpPr txBox="1"/>
          <p:nvPr/>
        </p:nvSpPr>
        <p:spPr>
          <a:xfrm>
            <a:off x="715175" y="2159054"/>
            <a:ext cx="10761647" cy="3877985"/>
          </a:xfrm>
          <a:prstGeom prst="rect">
            <a:avLst/>
          </a:prstGeom>
          <a:noFill/>
        </p:spPr>
        <p:txBody>
          <a:bodyPr wrap="square" rtlCol="0">
            <a:spAutoFit/>
          </a:bodyPr>
          <a:lstStyle/>
          <a:p>
            <a:pPr algn="just">
              <a:spcBef>
                <a:spcPts val="600"/>
              </a:spcBef>
              <a:spcAft>
                <a:spcPts val="600"/>
              </a:spcAft>
            </a:pPr>
            <a:r>
              <a:rPr lang="it-IT" sz="1400" dirty="0">
                <a:latin typeface="Palatino Linotype" panose="02040502050505030304" pitchFamily="18" charset="0"/>
              </a:rPr>
              <a:t>Lo «Sportello Comunale per le CER» contempla una serie di LINK usufruibili dal soggetto esterno che entra nel sito allo scopo dedicato dal sito internet del Comune. </a:t>
            </a:r>
          </a:p>
          <a:p>
            <a:pPr algn="just">
              <a:spcBef>
                <a:spcPts val="600"/>
              </a:spcBef>
              <a:spcAft>
                <a:spcPts val="600"/>
              </a:spcAft>
            </a:pPr>
            <a:r>
              <a:rPr lang="it-IT" sz="1400" dirty="0">
                <a:latin typeface="Palatino Linotype" panose="02040502050505030304" pitchFamily="18" charset="0"/>
              </a:rPr>
              <a:t>I LINK servono a fornire risposte immediate e/o organizzare momenti di interazione diretta fra l’Utente del servizio dello «Sportello CER» ed il Gruppo di lavoro che alimenta e gestisce in </a:t>
            </a:r>
            <a:r>
              <a:rPr lang="it-IT" sz="1400" i="1" dirty="0">
                <a:latin typeface="Palatino Linotype" panose="02040502050505030304" pitchFamily="18" charset="0"/>
              </a:rPr>
              <a:t>back-office </a:t>
            </a:r>
            <a:r>
              <a:rPr lang="it-IT" sz="1400" dirty="0">
                <a:latin typeface="Palatino Linotype" panose="02040502050505030304" pitchFamily="18" charset="0"/>
              </a:rPr>
              <a:t>lo Sportello CER in parola. </a:t>
            </a:r>
          </a:p>
          <a:p>
            <a:pPr algn="just">
              <a:spcBef>
                <a:spcPts val="600"/>
              </a:spcBef>
              <a:spcAft>
                <a:spcPts val="600"/>
              </a:spcAft>
            </a:pPr>
            <a:r>
              <a:rPr lang="it-IT" sz="1400" dirty="0">
                <a:latin typeface="Palatino Linotype" panose="02040502050505030304" pitchFamily="18" charset="0"/>
              </a:rPr>
              <a:t>L’interazione è «filtrata» sia dalla necessaria compilazione di Moduli (disponibili in modalità stampabile per l’utente) di identificazione dell’Utente, sia dal punto di vista anagrafico che tecnico localizzativo, anche per la specificazioni delle caratteristiche energetiche dell’Utente in parola.</a:t>
            </a:r>
          </a:p>
          <a:p>
            <a:pPr algn="just">
              <a:spcBef>
                <a:spcPts val="600"/>
              </a:spcBef>
              <a:spcAft>
                <a:spcPts val="600"/>
              </a:spcAft>
            </a:pPr>
            <a:r>
              <a:rPr lang="it-IT" sz="1400" dirty="0">
                <a:latin typeface="Palatino Linotype" panose="02040502050505030304" pitchFamily="18" charset="0"/>
              </a:rPr>
              <a:t>L’Utente, accedendo al sito «Sportello CER», può ricevere informazioni in modo autonomo sulla tematica delle Configurazioni CER, sulle sue modalità di adesione e può arrivare a formulare richieste per un primo «intervento valutativo non vincolante» una volta raggiunta una soglia di utenti razionale allo scopo.</a:t>
            </a:r>
          </a:p>
          <a:p>
            <a:pPr algn="just">
              <a:spcBef>
                <a:spcPts val="600"/>
              </a:spcBef>
              <a:spcAft>
                <a:spcPts val="600"/>
              </a:spcAft>
            </a:pPr>
            <a:r>
              <a:rPr lang="it-IT" sz="1400" dirty="0">
                <a:latin typeface="Palatino Linotype" panose="02040502050505030304" pitchFamily="18" charset="0"/>
              </a:rPr>
              <a:t>Attraverso lo Sportello CER, inoltre, si pubblicheranno news normative, giurisprudenziali e relative ad «opportunità» territoriali allo scopo edite.</a:t>
            </a:r>
          </a:p>
          <a:p>
            <a:pPr algn="just">
              <a:spcBef>
                <a:spcPts val="600"/>
              </a:spcBef>
              <a:spcAft>
                <a:spcPts val="600"/>
              </a:spcAft>
            </a:pPr>
            <a:r>
              <a:rPr lang="it-IT" sz="1400" dirty="0">
                <a:latin typeface="Palatino Linotype" panose="02040502050505030304" pitchFamily="18" charset="0"/>
              </a:rPr>
              <a:t>Attraverso lo Sportello CER, infine, si pubblicheranno le Agende degli «incontri zonali» e/o «settoriali» fra i tecnici di riferimento per l’argomento ed i cittadini-utenti che hanno manifestato interesse attraverso i Moduli giacenti nel sito dello Sportello CER.</a:t>
            </a:r>
          </a:p>
        </p:txBody>
      </p:sp>
      <p:sp>
        <p:nvSpPr>
          <p:cNvPr id="8" name="CasellaDiTesto 7">
            <a:extLst>
              <a:ext uri="{FF2B5EF4-FFF2-40B4-BE49-F238E27FC236}">
                <a16:creationId xmlns:a16="http://schemas.microsoft.com/office/drawing/2014/main" id="{C6B0842A-6BED-578A-F5AE-EBB02EECADF4}"/>
              </a:ext>
            </a:extLst>
          </p:cNvPr>
          <p:cNvSpPr txBox="1"/>
          <p:nvPr/>
        </p:nvSpPr>
        <p:spPr>
          <a:xfrm>
            <a:off x="5050941" y="1453461"/>
            <a:ext cx="2277209" cy="307777"/>
          </a:xfrm>
          <a:prstGeom prst="rect">
            <a:avLst/>
          </a:prstGeom>
          <a:noFill/>
        </p:spPr>
        <p:txBody>
          <a:bodyPr wrap="square" rtlCol="0">
            <a:spAutoFit/>
          </a:bodyPr>
          <a:lstStyle/>
          <a:p>
            <a:r>
              <a:rPr lang="it-IT" sz="1400" b="1" dirty="0">
                <a:solidFill>
                  <a:schemeClr val="accent1"/>
                </a:solidFill>
                <a:latin typeface="Copperplate" panose="02000504000000020004" pitchFamily="2" charset="77"/>
              </a:rPr>
              <a:t>Cos’è? Come funziona?</a:t>
            </a:r>
          </a:p>
        </p:txBody>
      </p:sp>
      <p:sp>
        <p:nvSpPr>
          <p:cNvPr id="9" name="CasellaDiTesto 8">
            <a:extLst>
              <a:ext uri="{FF2B5EF4-FFF2-40B4-BE49-F238E27FC236}">
                <a16:creationId xmlns:a16="http://schemas.microsoft.com/office/drawing/2014/main" id="{990C653D-8DAE-3A9A-EA68-2CF7D4806944}"/>
              </a:ext>
            </a:extLst>
          </p:cNvPr>
          <p:cNvSpPr txBox="1"/>
          <p:nvPr/>
        </p:nvSpPr>
        <p:spPr>
          <a:xfrm>
            <a:off x="4059593" y="717091"/>
            <a:ext cx="4301892" cy="338554"/>
          </a:xfrm>
          <a:prstGeom prst="rect">
            <a:avLst/>
          </a:prstGeom>
          <a:noFill/>
          <a:ln w="15875">
            <a:solidFill>
              <a:schemeClr val="accent1"/>
            </a:solidFill>
          </a:ln>
        </p:spPr>
        <p:txBody>
          <a:bodyPr wrap="square">
            <a:spAutoFit/>
          </a:bodyPr>
          <a:lstStyle/>
          <a:p>
            <a:pPr algn="ctr"/>
            <a:r>
              <a:rPr lang="it-IT" sz="1600" b="1" i="1" dirty="0">
                <a:solidFill>
                  <a:schemeClr val="accent1"/>
                </a:solidFill>
                <a:latin typeface="Copperplate" panose="02000504000000020004" pitchFamily="2" charset="77"/>
              </a:rPr>
              <a:t>Sportello Comunale per le C.E.R.</a:t>
            </a:r>
          </a:p>
        </p:txBody>
      </p:sp>
      <p:pic>
        <p:nvPicPr>
          <p:cNvPr id="10" name="Immagine 9">
            <a:extLst>
              <a:ext uri="{FF2B5EF4-FFF2-40B4-BE49-F238E27FC236}">
                <a16:creationId xmlns:a16="http://schemas.microsoft.com/office/drawing/2014/main" id="{45B6CFA6-2CF0-40F7-0B82-D22313053340}"/>
              </a:ext>
            </a:extLst>
          </p:cNvPr>
          <p:cNvPicPr>
            <a:picLocks noChangeAspect="1"/>
          </p:cNvPicPr>
          <p:nvPr/>
        </p:nvPicPr>
        <p:blipFill>
          <a:blip r:embed="rId2"/>
          <a:stretch>
            <a:fillRect/>
          </a:stretch>
        </p:blipFill>
        <p:spPr>
          <a:xfrm>
            <a:off x="93688" y="6068726"/>
            <a:ext cx="581440" cy="652749"/>
          </a:xfrm>
          <a:prstGeom prst="rect">
            <a:avLst/>
          </a:prstGeom>
        </p:spPr>
      </p:pic>
      <p:sp>
        <p:nvSpPr>
          <p:cNvPr id="11" name="CasellaDiTesto 10">
            <a:extLst>
              <a:ext uri="{FF2B5EF4-FFF2-40B4-BE49-F238E27FC236}">
                <a16:creationId xmlns:a16="http://schemas.microsoft.com/office/drawing/2014/main" id="{E25E9C41-8944-B871-6AD8-870A5AE70D51}"/>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18105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Shape 91">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Immagine 4">
            <a:extLst>
              <a:ext uri="{FF2B5EF4-FFF2-40B4-BE49-F238E27FC236}">
                <a16:creationId xmlns:a16="http://schemas.microsoft.com/office/drawing/2014/main" id="{CD31A8E3-AD07-C840-8518-BBF5E1DE5D11}"/>
              </a:ext>
            </a:extLst>
          </p:cNvPr>
          <p:cNvPicPr>
            <a:picLocks noChangeAspect="1"/>
          </p:cNvPicPr>
          <p:nvPr/>
        </p:nvPicPr>
        <p:blipFill rotWithShape="1">
          <a:blip r:embed="rId3"/>
          <a:srcRect t="16561" r="1" b="1"/>
          <a:stretch/>
        </p:blipFill>
        <p:spPr>
          <a:xfrm>
            <a:off x="1846134" y="2956251"/>
            <a:ext cx="3942250" cy="261084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4" name="Immagine 3">
            <a:extLst>
              <a:ext uri="{FF2B5EF4-FFF2-40B4-BE49-F238E27FC236}">
                <a16:creationId xmlns:a16="http://schemas.microsoft.com/office/drawing/2014/main" id="{63A5BFA6-9A48-ABB9-487B-03C741FBCD4A}"/>
              </a:ext>
            </a:extLst>
          </p:cNvPr>
          <p:cNvPicPr>
            <a:picLocks noChangeAspect="1"/>
          </p:cNvPicPr>
          <p:nvPr/>
        </p:nvPicPr>
        <p:blipFill>
          <a:blip r:embed="rId4"/>
          <a:stretch>
            <a:fillRect/>
          </a:stretch>
        </p:blipFill>
        <p:spPr>
          <a:xfrm>
            <a:off x="10389" y="1496"/>
            <a:ext cx="716156" cy="803986"/>
          </a:xfrm>
          <a:prstGeom prst="rect">
            <a:avLst/>
          </a:prstGeom>
        </p:spPr>
      </p:pic>
      <p:sp>
        <p:nvSpPr>
          <p:cNvPr id="10" name="CasellaDiTesto 9">
            <a:extLst>
              <a:ext uri="{FF2B5EF4-FFF2-40B4-BE49-F238E27FC236}">
                <a16:creationId xmlns:a16="http://schemas.microsoft.com/office/drawing/2014/main" id="{B3FF1B67-15AA-5987-EBB7-763FC58EF79B}"/>
              </a:ext>
            </a:extLst>
          </p:cNvPr>
          <p:cNvSpPr txBox="1"/>
          <p:nvPr/>
        </p:nvSpPr>
        <p:spPr>
          <a:xfrm>
            <a:off x="1525156" y="1229460"/>
            <a:ext cx="2686954" cy="307777"/>
          </a:xfrm>
          <a:prstGeom prst="rect">
            <a:avLst/>
          </a:prstGeom>
          <a:noFill/>
        </p:spPr>
        <p:txBody>
          <a:bodyPr wrap="none" rtlCol="0">
            <a:spAutoFit/>
          </a:bodyPr>
          <a:lstStyle/>
          <a:p>
            <a:r>
              <a:rPr lang="it-IT" sz="1400" b="1" dirty="0">
                <a:solidFill>
                  <a:schemeClr val="accent1"/>
                </a:solidFill>
                <a:latin typeface="Copperplate" panose="02000504000000020004" pitchFamily="2" charset="77"/>
              </a:rPr>
              <a:t>2.	cos’è una C.E.R.?</a:t>
            </a:r>
          </a:p>
        </p:txBody>
      </p:sp>
      <p:sp>
        <p:nvSpPr>
          <p:cNvPr id="12" name="CasellaDiTesto 11">
            <a:extLst>
              <a:ext uri="{FF2B5EF4-FFF2-40B4-BE49-F238E27FC236}">
                <a16:creationId xmlns:a16="http://schemas.microsoft.com/office/drawing/2014/main" id="{86024A0A-A097-A9E6-BA36-58CA821CC765}"/>
              </a:ext>
            </a:extLst>
          </p:cNvPr>
          <p:cNvSpPr txBox="1"/>
          <p:nvPr/>
        </p:nvSpPr>
        <p:spPr>
          <a:xfrm>
            <a:off x="1545624" y="1657751"/>
            <a:ext cx="2986715" cy="307777"/>
          </a:xfrm>
          <a:prstGeom prst="rect">
            <a:avLst/>
          </a:prstGeom>
          <a:noFill/>
        </p:spPr>
        <p:txBody>
          <a:bodyPr wrap="none" rtlCol="0">
            <a:spAutoFit/>
          </a:bodyPr>
          <a:lstStyle/>
          <a:p>
            <a:r>
              <a:rPr lang="it-IT" sz="1400" b="1" dirty="0">
                <a:solidFill>
                  <a:schemeClr val="accent1"/>
                </a:solidFill>
                <a:latin typeface="Copperplate" panose="02000504000000020004" pitchFamily="2" charset="77"/>
              </a:rPr>
              <a:t>3.	Per approfondire …</a:t>
            </a:r>
          </a:p>
        </p:txBody>
      </p:sp>
      <p:sp>
        <p:nvSpPr>
          <p:cNvPr id="6" name="CasellaDiTesto 5">
            <a:extLst>
              <a:ext uri="{FF2B5EF4-FFF2-40B4-BE49-F238E27FC236}">
                <a16:creationId xmlns:a16="http://schemas.microsoft.com/office/drawing/2014/main" id="{EEB149E7-E8D0-0233-88E6-36765C3EBC36}"/>
              </a:ext>
            </a:extLst>
          </p:cNvPr>
          <p:cNvSpPr txBox="1"/>
          <p:nvPr/>
        </p:nvSpPr>
        <p:spPr>
          <a:xfrm>
            <a:off x="1530829" y="2148331"/>
            <a:ext cx="7149714" cy="307777"/>
          </a:xfrm>
          <a:prstGeom prst="rect">
            <a:avLst/>
          </a:prstGeom>
          <a:noFill/>
        </p:spPr>
        <p:txBody>
          <a:bodyPr wrap="none" rtlCol="0">
            <a:spAutoFit/>
          </a:bodyPr>
          <a:lstStyle/>
          <a:p>
            <a:r>
              <a:rPr lang="it-IT" sz="1400" b="1" dirty="0">
                <a:solidFill>
                  <a:schemeClr val="accent1"/>
                </a:solidFill>
                <a:latin typeface="Copperplate" panose="02000504000000020004" pitchFamily="2" charset="77"/>
              </a:rPr>
              <a:t>4.	Potrei essere interessata/o, a chi mi rivolgo? Cosa potrei fare?</a:t>
            </a:r>
          </a:p>
        </p:txBody>
      </p:sp>
      <p:sp>
        <p:nvSpPr>
          <p:cNvPr id="15" name="CasellaDiTesto 14">
            <a:extLst>
              <a:ext uri="{FF2B5EF4-FFF2-40B4-BE49-F238E27FC236}">
                <a16:creationId xmlns:a16="http://schemas.microsoft.com/office/drawing/2014/main" id="{44FCAB13-FDE9-2C99-8C99-E8FE93B8DB22}"/>
              </a:ext>
            </a:extLst>
          </p:cNvPr>
          <p:cNvSpPr txBox="1"/>
          <p:nvPr/>
        </p:nvSpPr>
        <p:spPr>
          <a:xfrm>
            <a:off x="1545624" y="798519"/>
            <a:ext cx="6904618" cy="307777"/>
          </a:xfrm>
          <a:prstGeom prst="rect">
            <a:avLst/>
          </a:prstGeom>
          <a:noFill/>
        </p:spPr>
        <p:txBody>
          <a:bodyPr wrap="square" rtlCol="0">
            <a:spAutoFit/>
          </a:bodyPr>
          <a:lstStyle/>
          <a:p>
            <a:r>
              <a:rPr lang="it-IT" sz="1400" b="1" dirty="0">
                <a:solidFill>
                  <a:schemeClr val="accent1"/>
                </a:solidFill>
                <a:latin typeface="Copperplate" panose="02000504000000020004" pitchFamily="2" charset="77"/>
              </a:rPr>
              <a:t>1.	Da dove viene la politica di sostegno pubblico alle C.E.R.?</a:t>
            </a:r>
          </a:p>
        </p:txBody>
      </p:sp>
      <p:sp>
        <p:nvSpPr>
          <p:cNvPr id="16" name="CasellaDiTesto 15">
            <a:extLst>
              <a:ext uri="{FF2B5EF4-FFF2-40B4-BE49-F238E27FC236}">
                <a16:creationId xmlns:a16="http://schemas.microsoft.com/office/drawing/2014/main" id="{E9DCC530-89B8-1BC0-2EAA-A90702F62D83}"/>
              </a:ext>
            </a:extLst>
          </p:cNvPr>
          <p:cNvSpPr txBox="1"/>
          <p:nvPr/>
        </p:nvSpPr>
        <p:spPr>
          <a:xfrm>
            <a:off x="2504941" y="89767"/>
            <a:ext cx="4301892" cy="338554"/>
          </a:xfrm>
          <a:prstGeom prst="rect">
            <a:avLst/>
          </a:prstGeom>
          <a:noFill/>
          <a:ln w="15875">
            <a:solidFill>
              <a:schemeClr val="accent1"/>
            </a:solidFill>
          </a:ln>
        </p:spPr>
        <p:txBody>
          <a:bodyPr wrap="square">
            <a:spAutoFit/>
          </a:bodyPr>
          <a:lstStyle/>
          <a:p>
            <a:pPr algn="ctr"/>
            <a:r>
              <a:rPr lang="it-IT" sz="1600" b="1" i="1" dirty="0">
                <a:solidFill>
                  <a:schemeClr val="accent1"/>
                </a:solidFill>
                <a:latin typeface="Copperplate" panose="02000504000000020004" pitchFamily="2" charset="77"/>
              </a:rPr>
              <a:t>Sportello Comunale per le C.E.R.</a:t>
            </a:r>
          </a:p>
        </p:txBody>
      </p:sp>
      <p:pic>
        <p:nvPicPr>
          <p:cNvPr id="17" name="Immagine 16">
            <a:extLst>
              <a:ext uri="{FF2B5EF4-FFF2-40B4-BE49-F238E27FC236}">
                <a16:creationId xmlns:a16="http://schemas.microsoft.com/office/drawing/2014/main" id="{AE3033E1-0ACA-08A4-86AB-E4FC610B31CD}"/>
              </a:ext>
            </a:extLst>
          </p:cNvPr>
          <p:cNvPicPr>
            <a:picLocks noChangeAspect="1"/>
          </p:cNvPicPr>
          <p:nvPr/>
        </p:nvPicPr>
        <p:blipFill>
          <a:blip r:embed="rId4"/>
          <a:stretch>
            <a:fillRect/>
          </a:stretch>
        </p:blipFill>
        <p:spPr>
          <a:xfrm>
            <a:off x="93688" y="6068726"/>
            <a:ext cx="581440" cy="652749"/>
          </a:xfrm>
          <a:prstGeom prst="rect">
            <a:avLst/>
          </a:prstGeom>
        </p:spPr>
      </p:pic>
      <p:sp>
        <p:nvSpPr>
          <p:cNvPr id="18" name="CasellaDiTesto 17">
            <a:extLst>
              <a:ext uri="{FF2B5EF4-FFF2-40B4-BE49-F238E27FC236}">
                <a16:creationId xmlns:a16="http://schemas.microsoft.com/office/drawing/2014/main" id="{4ADE6D1D-39A8-06C7-1477-5900A2B5D43A}"/>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426750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02D494C-5BDE-D04E-9CFC-49704C1C709D}"/>
              </a:ext>
            </a:extLst>
          </p:cNvPr>
          <p:cNvSpPr/>
          <p:nvPr/>
        </p:nvSpPr>
        <p:spPr>
          <a:xfrm>
            <a:off x="114279" y="2040265"/>
            <a:ext cx="6030063" cy="63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6F56B239-F644-A447-9A60-AB0C87A4BD5B}"/>
              </a:ext>
            </a:extLst>
          </p:cNvPr>
          <p:cNvSpPr/>
          <p:nvPr/>
        </p:nvSpPr>
        <p:spPr>
          <a:xfrm rot="16200000">
            <a:off x="3993934" y="4391367"/>
            <a:ext cx="4300815" cy="237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70594D4F-F880-A34F-8CE2-128BBA73BACC}"/>
              </a:ext>
            </a:extLst>
          </p:cNvPr>
          <p:cNvSpPr/>
          <p:nvPr/>
        </p:nvSpPr>
        <p:spPr>
          <a:xfrm rot="16200000">
            <a:off x="-1983164" y="4170433"/>
            <a:ext cx="4300815" cy="237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0B2F6756-F91A-4F41-8213-63ADDD097D89}"/>
              </a:ext>
            </a:extLst>
          </p:cNvPr>
          <p:cNvSpPr/>
          <p:nvPr/>
        </p:nvSpPr>
        <p:spPr>
          <a:xfrm>
            <a:off x="11074734" y="3219755"/>
            <a:ext cx="1068924" cy="63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81210E43-CF33-4047-97F5-6B55C6CF5659}"/>
              </a:ext>
            </a:extLst>
          </p:cNvPr>
          <p:cNvPicPr>
            <a:picLocks noChangeAspect="1"/>
          </p:cNvPicPr>
          <p:nvPr/>
        </p:nvPicPr>
        <p:blipFill>
          <a:blip r:embed="rId2"/>
          <a:stretch>
            <a:fillRect/>
          </a:stretch>
        </p:blipFill>
        <p:spPr>
          <a:xfrm>
            <a:off x="148454" y="1180954"/>
            <a:ext cx="2867418" cy="1894021"/>
          </a:xfrm>
          <a:prstGeom prst="rect">
            <a:avLst/>
          </a:prstGeom>
        </p:spPr>
      </p:pic>
      <p:sp>
        <p:nvSpPr>
          <p:cNvPr id="6" name="Rettangolo 5">
            <a:extLst>
              <a:ext uri="{FF2B5EF4-FFF2-40B4-BE49-F238E27FC236}">
                <a16:creationId xmlns:a16="http://schemas.microsoft.com/office/drawing/2014/main" id="{9834044E-4EC7-F14F-9248-4365EB14B1EF}"/>
              </a:ext>
            </a:extLst>
          </p:cNvPr>
          <p:cNvSpPr/>
          <p:nvPr/>
        </p:nvSpPr>
        <p:spPr>
          <a:xfrm>
            <a:off x="114279" y="3140648"/>
            <a:ext cx="3181433" cy="1972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100" i="1" dirty="0">
                <a:solidFill>
                  <a:schemeClr val="tx1"/>
                </a:solidFill>
                <a:latin typeface="Palatino Linotype" panose="02040502050505030304" pitchFamily="18" charset="0"/>
              </a:rPr>
              <a:t>Di fatto, il vero ruolo delle comunità energetiche è stato stabilito con due Direttive europee successive:</a:t>
            </a:r>
          </a:p>
          <a:p>
            <a:pPr algn="just">
              <a:buFont typeface="+mj-lt"/>
              <a:buAutoNum type="arabicPeriod"/>
            </a:pPr>
            <a:r>
              <a:rPr lang="it-IT" sz="1100" i="1" dirty="0">
                <a:solidFill>
                  <a:schemeClr val="tx1"/>
                </a:solidFill>
                <a:latin typeface="Palatino Linotype" panose="02040502050505030304" pitchFamily="18" charset="0"/>
              </a:rPr>
              <a:t>la </a:t>
            </a:r>
            <a:r>
              <a:rPr lang="it-IT" sz="1100" b="1" i="1" dirty="0">
                <a:solidFill>
                  <a:schemeClr val="tx1"/>
                </a:solidFill>
                <a:latin typeface="Palatino Linotype" panose="02040502050505030304" pitchFamily="18" charset="0"/>
              </a:rPr>
              <a:t>RED II</a:t>
            </a:r>
            <a:r>
              <a:rPr lang="it-IT" sz="1100" i="1" dirty="0">
                <a:solidFill>
                  <a:schemeClr val="tx1"/>
                </a:solidFill>
                <a:latin typeface="Palatino Linotype" panose="02040502050505030304" pitchFamily="18" charset="0"/>
              </a:rPr>
              <a:t> ovvero la </a:t>
            </a:r>
            <a:r>
              <a:rPr lang="it-IT" sz="1100" b="1" i="1" dirty="0" err="1">
                <a:solidFill>
                  <a:schemeClr val="tx1"/>
                </a:solidFill>
                <a:latin typeface="Palatino Linotype" panose="02040502050505030304" pitchFamily="18" charset="0"/>
              </a:rPr>
              <a:t>Renewable</a:t>
            </a:r>
            <a:r>
              <a:rPr lang="it-IT" sz="1100" b="1" i="1" dirty="0">
                <a:solidFill>
                  <a:schemeClr val="tx1"/>
                </a:solidFill>
                <a:latin typeface="Palatino Linotype" panose="02040502050505030304" pitchFamily="18" charset="0"/>
              </a:rPr>
              <a:t> Energy Directive 2018/2001</a:t>
            </a:r>
            <a:r>
              <a:rPr lang="it-IT" sz="1100" i="1" dirty="0">
                <a:solidFill>
                  <a:schemeClr val="tx1"/>
                </a:solidFill>
                <a:latin typeface="Palatino Linotype" panose="02040502050505030304" pitchFamily="18" charset="0"/>
              </a:rPr>
              <a:t>, pubblicata a dicembre 2018, che ha introdotto il concetto di “</a:t>
            </a:r>
            <a:r>
              <a:rPr lang="it-IT" sz="1100" i="1" dirty="0" err="1">
                <a:solidFill>
                  <a:schemeClr val="tx1"/>
                </a:solidFill>
                <a:latin typeface="Palatino Linotype" panose="02040502050505030304" pitchFamily="18" charset="0"/>
              </a:rPr>
              <a:t>Renewable</a:t>
            </a:r>
            <a:r>
              <a:rPr lang="it-IT" sz="1100" i="1" dirty="0">
                <a:solidFill>
                  <a:schemeClr val="tx1"/>
                </a:solidFill>
                <a:latin typeface="Palatino Linotype" panose="02040502050505030304" pitchFamily="18" charset="0"/>
              </a:rPr>
              <a:t> Energy Community” ovvero di REC, Comunità di energia rinnovabile;</a:t>
            </a:r>
          </a:p>
          <a:p>
            <a:pPr algn="just">
              <a:buFont typeface="+mj-lt"/>
              <a:buAutoNum type="arabicPeriod"/>
            </a:pPr>
            <a:r>
              <a:rPr lang="it-IT" sz="1100" i="1" dirty="0">
                <a:solidFill>
                  <a:schemeClr val="tx1"/>
                </a:solidFill>
                <a:latin typeface="Palatino Linotype" panose="02040502050505030304" pitchFamily="18" charset="0"/>
              </a:rPr>
              <a:t>la </a:t>
            </a:r>
            <a:r>
              <a:rPr lang="it-IT" sz="1100" b="1" i="1" dirty="0">
                <a:solidFill>
                  <a:schemeClr val="tx1"/>
                </a:solidFill>
                <a:latin typeface="Palatino Linotype" panose="02040502050505030304" pitchFamily="18" charset="0"/>
              </a:rPr>
              <a:t>IEM</a:t>
            </a:r>
            <a:r>
              <a:rPr lang="it-IT" sz="1100" i="1" dirty="0">
                <a:solidFill>
                  <a:schemeClr val="tx1"/>
                </a:solidFill>
                <a:latin typeface="Palatino Linotype" panose="02040502050505030304" pitchFamily="18" charset="0"/>
              </a:rPr>
              <a:t> ovvero la </a:t>
            </a:r>
            <a:r>
              <a:rPr lang="it-IT" sz="1100" b="1" i="1" dirty="0">
                <a:solidFill>
                  <a:schemeClr val="tx1"/>
                </a:solidFill>
                <a:latin typeface="Palatino Linotype" panose="02040502050505030304" pitchFamily="18" charset="0"/>
              </a:rPr>
              <a:t>Directive on common </a:t>
            </a:r>
            <a:r>
              <a:rPr lang="it-IT" sz="1100" b="1" i="1" dirty="0" err="1">
                <a:solidFill>
                  <a:schemeClr val="tx1"/>
                </a:solidFill>
                <a:latin typeface="Palatino Linotype" panose="02040502050505030304" pitchFamily="18" charset="0"/>
              </a:rPr>
              <a:t>rules</a:t>
            </a:r>
            <a:r>
              <a:rPr lang="it-IT" sz="1100" b="1" i="1" dirty="0">
                <a:solidFill>
                  <a:schemeClr val="tx1"/>
                </a:solidFill>
                <a:latin typeface="Palatino Linotype" panose="02040502050505030304" pitchFamily="18" charset="0"/>
              </a:rPr>
              <a:t> for the </a:t>
            </a:r>
            <a:r>
              <a:rPr lang="it-IT" sz="1100" b="1" i="1" dirty="0" err="1">
                <a:solidFill>
                  <a:schemeClr val="tx1"/>
                </a:solidFill>
                <a:latin typeface="Palatino Linotype" panose="02040502050505030304" pitchFamily="18" charset="0"/>
              </a:rPr>
              <a:t>internal</a:t>
            </a:r>
            <a:r>
              <a:rPr lang="it-IT" sz="1100" b="1" i="1" dirty="0">
                <a:solidFill>
                  <a:schemeClr val="tx1"/>
                </a:solidFill>
                <a:latin typeface="Palatino Linotype" panose="02040502050505030304" pitchFamily="18" charset="0"/>
              </a:rPr>
              <a:t> market for </a:t>
            </a:r>
            <a:r>
              <a:rPr lang="it-IT" sz="1100" b="1" i="1" dirty="0" err="1">
                <a:solidFill>
                  <a:schemeClr val="tx1"/>
                </a:solidFill>
                <a:latin typeface="Palatino Linotype" panose="02040502050505030304" pitchFamily="18" charset="0"/>
              </a:rPr>
              <a:t>electricity</a:t>
            </a:r>
            <a:r>
              <a:rPr lang="it-IT" sz="1100" b="1" i="1" dirty="0">
                <a:solidFill>
                  <a:schemeClr val="tx1"/>
                </a:solidFill>
                <a:latin typeface="Palatino Linotype" panose="02040502050505030304" pitchFamily="18" charset="0"/>
              </a:rPr>
              <a:t> 2019/944</a:t>
            </a:r>
            <a:r>
              <a:rPr lang="it-IT" sz="1100" i="1" dirty="0">
                <a:solidFill>
                  <a:schemeClr val="tx1"/>
                </a:solidFill>
                <a:latin typeface="Palatino Linotype" panose="02040502050505030304" pitchFamily="18" charset="0"/>
              </a:rPr>
              <a:t>, pubblicata a giugno 2019, in cui si introduce la definizione di CEC – Citizen Energy Community ossia Comunità energetica di cittadini.</a:t>
            </a:r>
          </a:p>
        </p:txBody>
      </p:sp>
      <p:sp>
        <p:nvSpPr>
          <p:cNvPr id="16" name="CasellaDiTesto 15">
            <a:extLst>
              <a:ext uri="{FF2B5EF4-FFF2-40B4-BE49-F238E27FC236}">
                <a16:creationId xmlns:a16="http://schemas.microsoft.com/office/drawing/2014/main" id="{14CCB1B2-6DD3-7E4B-9EB9-A12A4CDECFBC}"/>
              </a:ext>
            </a:extLst>
          </p:cNvPr>
          <p:cNvSpPr txBox="1"/>
          <p:nvPr/>
        </p:nvSpPr>
        <p:spPr>
          <a:xfrm>
            <a:off x="3675888" y="1203884"/>
            <a:ext cx="8342437" cy="954107"/>
          </a:xfrm>
          <a:prstGeom prst="rect">
            <a:avLst/>
          </a:prstGeom>
          <a:noFill/>
          <a:ln>
            <a:solidFill>
              <a:schemeClr val="accent6">
                <a:lumMod val="60000"/>
                <a:lumOff val="40000"/>
              </a:schemeClr>
            </a:solidFill>
          </a:ln>
        </p:spPr>
        <p:txBody>
          <a:bodyPr wrap="square">
            <a:spAutoFit/>
          </a:bodyPr>
          <a:lstStyle/>
          <a:p>
            <a:pPr algn="ctr"/>
            <a:r>
              <a:rPr lang="it-IT" sz="1400" dirty="0">
                <a:solidFill>
                  <a:schemeClr val="accent6">
                    <a:lumMod val="75000"/>
                  </a:schemeClr>
                </a:solidFill>
                <a:effectLst/>
                <a:latin typeface="Copperplate" panose="02000504000000020004" pitchFamily="2" charset="77"/>
              </a:rPr>
              <a:t>Promozione dell’autoconsumo e di forme organizzate di </a:t>
            </a:r>
          </a:p>
          <a:p>
            <a:pPr algn="ctr"/>
            <a:r>
              <a:rPr lang="it-IT" sz="1400" dirty="0">
                <a:solidFill>
                  <a:schemeClr val="accent6">
                    <a:lumMod val="75000"/>
                  </a:schemeClr>
                </a:solidFill>
                <a:effectLst/>
                <a:latin typeface="Copperplate" panose="02000504000000020004" pitchFamily="2" charset="77"/>
              </a:rPr>
              <a:t>equilibri energetici locali, </a:t>
            </a:r>
          </a:p>
          <a:p>
            <a:pPr algn="ctr"/>
            <a:r>
              <a:rPr lang="it-IT" sz="1400" dirty="0">
                <a:solidFill>
                  <a:schemeClr val="accent6">
                    <a:lumMod val="75000"/>
                  </a:schemeClr>
                </a:solidFill>
                <a:effectLst/>
                <a:latin typeface="Copperplate" panose="02000504000000020004" pitchFamily="2" charset="77"/>
              </a:rPr>
              <a:t>oltre alla  </a:t>
            </a:r>
          </a:p>
          <a:p>
            <a:pPr algn="ctr"/>
            <a:r>
              <a:rPr lang="it-IT" sz="1400" dirty="0">
                <a:solidFill>
                  <a:schemeClr val="accent6">
                    <a:lumMod val="75000"/>
                  </a:schemeClr>
                </a:solidFill>
                <a:effectLst/>
                <a:latin typeface="Copperplate" panose="02000504000000020004" pitchFamily="2" charset="77"/>
              </a:rPr>
              <a:t>diffusione di modalità efficaci di Demand-Side management e di sistemi di accumulo</a:t>
            </a:r>
          </a:p>
        </p:txBody>
      </p:sp>
      <p:sp>
        <p:nvSpPr>
          <p:cNvPr id="9" name="Segnaposto numero diapositiva 8">
            <a:extLst>
              <a:ext uri="{FF2B5EF4-FFF2-40B4-BE49-F238E27FC236}">
                <a16:creationId xmlns:a16="http://schemas.microsoft.com/office/drawing/2014/main" id="{63882B67-6522-9AD5-1A09-CE34FCD64CD8}"/>
              </a:ext>
            </a:extLst>
          </p:cNvPr>
          <p:cNvSpPr>
            <a:spLocks noGrp="1"/>
          </p:cNvSpPr>
          <p:nvPr>
            <p:ph type="sldNum" sz="quarter" idx="12"/>
          </p:nvPr>
        </p:nvSpPr>
        <p:spPr/>
        <p:txBody>
          <a:bodyPr/>
          <a:lstStyle/>
          <a:p>
            <a:fld id="{C8B92C26-1B65-2440-8B1F-41834F12A775}" type="slidenum">
              <a:rPr lang="it-IT" smtClean="0"/>
              <a:t>6</a:t>
            </a:fld>
            <a:endParaRPr lang="it-IT"/>
          </a:p>
        </p:txBody>
      </p:sp>
      <p:sp>
        <p:nvSpPr>
          <p:cNvPr id="10" name="CasellaDiTesto 9">
            <a:extLst>
              <a:ext uri="{FF2B5EF4-FFF2-40B4-BE49-F238E27FC236}">
                <a16:creationId xmlns:a16="http://schemas.microsoft.com/office/drawing/2014/main" id="{7005D5C6-2FFE-2F3E-EA7C-1B0D55B14192}"/>
              </a:ext>
            </a:extLst>
          </p:cNvPr>
          <p:cNvSpPr txBox="1"/>
          <p:nvPr/>
        </p:nvSpPr>
        <p:spPr>
          <a:xfrm>
            <a:off x="3675890" y="3004029"/>
            <a:ext cx="8342437" cy="738664"/>
          </a:xfrm>
          <a:prstGeom prst="rect">
            <a:avLst/>
          </a:prstGeom>
          <a:solidFill>
            <a:schemeClr val="accent6">
              <a:lumMod val="20000"/>
              <a:lumOff val="80000"/>
            </a:schemeClr>
          </a:solidFill>
        </p:spPr>
        <p:txBody>
          <a:bodyPr wrap="square">
            <a:spAutoFit/>
          </a:bodyPr>
          <a:lstStyle/>
          <a:p>
            <a:pPr algn="ctr"/>
            <a:r>
              <a:rPr lang="it-IT" sz="1400" dirty="0">
                <a:solidFill>
                  <a:schemeClr val="accent6">
                    <a:lumMod val="50000"/>
                  </a:schemeClr>
                </a:solidFill>
                <a:latin typeface="Palatino Linotype" panose="02040502050505030304" pitchFamily="18" charset="0"/>
              </a:rPr>
              <a:t>Le comunità energetiche rinnovabili contribuiscono attivamente allo </a:t>
            </a:r>
            <a:r>
              <a:rPr lang="it-IT" sz="1400" b="1" dirty="0">
                <a:solidFill>
                  <a:schemeClr val="accent6">
                    <a:lumMod val="50000"/>
                  </a:schemeClr>
                </a:solidFill>
                <a:latin typeface="Palatino Linotype" panose="02040502050505030304" pitchFamily="18" charset="0"/>
              </a:rPr>
              <a:t>sviluppo </a:t>
            </a:r>
            <a:r>
              <a:rPr lang="it-IT" sz="1400" dirty="0">
                <a:solidFill>
                  <a:schemeClr val="accent6">
                    <a:lumMod val="50000"/>
                  </a:schemeClr>
                </a:solidFill>
                <a:latin typeface="Palatino Linotype" panose="02040502050505030304" pitchFamily="18" charset="0"/>
              </a:rPr>
              <a:t>del Paese e </a:t>
            </a:r>
            <a:r>
              <a:rPr lang="it-IT" sz="1400" b="1" dirty="0">
                <a:solidFill>
                  <a:schemeClr val="accent6">
                    <a:lumMod val="50000"/>
                  </a:schemeClr>
                </a:solidFill>
                <a:latin typeface="Palatino Linotype" panose="02040502050505030304" pitchFamily="18" charset="0"/>
              </a:rPr>
              <a:t>del Territorio di riferimento</a:t>
            </a:r>
            <a:r>
              <a:rPr lang="it-IT" sz="1400" dirty="0">
                <a:solidFill>
                  <a:schemeClr val="accent6">
                    <a:lumMod val="50000"/>
                  </a:schemeClr>
                </a:solidFill>
                <a:latin typeface="Palatino Linotype" panose="02040502050505030304" pitchFamily="18" charset="0"/>
              </a:rPr>
              <a:t> diventando </a:t>
            </a:r>
            <a:r>
              <a:rPr lang="it-IT" sz="1400" b="1" dirty="0">
                <a:solidFill>
                  <a:schemeClr val="accent6">
                    <a:lumMod val="50000"/>
                  </a:schemeClr>
                </a:solidFill>
                <a:latin typeface="Palatino Linotype" panose="02040502050505030304" pitchFamily="18" charset="0"/>
              </a:rPr>
              <a:t>autosufficienti a livello energetico</a:t>
            </a:r>
            <a:r>
              <a:rPr lang="it-IT" sz="1400" dirty="0">
                <a:solidFill>
                  <a:schemeClr val="accent6">
                    <a:lumMod val="50000"/>
                  </a:schemeClr>
                </a:solidFill>
                <a:latin typeface="Palatino Linotype" panose="02040502050505030304" pitchFamily="18" charset="0"/>
              </a:rPr>
              <a:t> e promuovendo le fonti rinnovabili: sono le comunità dei </a:t>
            </a:r>
            <a:r>
              <a:rPr lang="it-IT" sz="1400" b="1" i="1" dirty="0" err="1">
                <a:solidFill>
                  <a:schemeClr val="accent6">
                    <a:lumMod val="50000"/>
                  </a:schemeClr>
                </a:solidFill>
                <a:latin typeface="Palatino Linotype" panose="02040502050505030304" pitchFamily="18" charset="0"/>
              </a:rPr>
              <a:t>prosumer</a:t>
            </a:r>
            <a:r>
              <a:rPr lang="it-IT" sz="1400" dirty="0">
                <a:solidFill>
                  <a:schemeClr val="accent6">
                    <a:lumMod val="50000"/>
                  </a:schemeClr>
                </a:solidFill>
                <a:latin typeface="Palatino Linotype" panose="02040502050505030304" pitchFamily="18" charset="0"/>
              </a:rPr>
              <a:t>, i </a:t>
            </a:r>
            <a:r>
              <a:rPr lang="it-IT" sz="1400" b="1" dirty="0">
                <a:solidFill>
                  <a:schemeClr val="accent6">
                    <a:lumMod val="50000"/>
                  </a:schemeClr>
                </a:solidFill>
                <a:latin typeface="Palatino Linotype" panose="02040502050505030304" pitchFamily="18" charset="0"/>
              </a:rPr>
              <a:t>consumatori-produttori di energia</a:t>
            </a:r>
            <a:r>
              <a:rPr lang="it-IT" sz="1400" dirty="0">
                <a:solidFill>
                  <a:schemeClr val="accent6">
                    <a:lumMod val="50000"/>
                  </a:schemeClr>
                </a:solidFill>
                <a:latin typeface="Palatino Linotype" panose="02040502050505030304" pitchFamily="18" charset="0"/>
              </a:rPr>
              <a:t>.</a:t>
            </a:r>
          </a:p>
        </p:txBody>
      </p:sp>
      <p:sp>
        <p:nvSpPr>
          <p:cNvPr id="2" name="Freccia destra 1">
            <a:extLst>
              <a:ext uri="{FF2B5EF4-FFF2-40B4-BE49-F238E27FC236}">
                <a16:creationId xmlns:a16="http://schemas.microsoft.com/office/drawing/2014/main" id="{8A926731-074B-4499-90D4-DFF70E0BB174}"/>
              </a:ext>
            </a:extLst>
          </p:cNvPr>
          <p:cNvSpPr/>
          <p:nvPr/>
        </p:nvSpPr>
        <p:spPr>
          <a:xfrm>
            <a:off x="2927838" y="1454142"/>
            <a:ext cx="748050" cy="684785"/>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destra 3">
            <a:extLst>
              <a:ext uri="{FF2B5EF4-FFF2-40B4-BE49-F238E27FC236}">
                <a16:creationId xmlns:a16="http://schemas.microsoft.com/office/drawing/2014/main" id="{0F0C11A3-AFD9-C31F-5F40-4232F1584E60}"/>
              </a:ext>
            </a:extLst>
          </p:cNvPr>
          <p:cNvSpPr/>
          <p:nvPr/>
        </p:nvSpPr>
        <p:spPr>
          <a:xfrm rot="5400000">
            <a:off x="7477774" y="2337766"/>
            <a:ext cx="738663" cy="51419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destra 10">
            <a:extLst>
              <a:ext uri="{FF2B5EF4-FFF2-40B4-BE49-F238E27FC236}">
                <a16:creationId xmlns:a16="http://schemas.microsoft.com/office/drawing/2014/main" id="{7F09DDFA-ED61-B379-AB6F-89AAA42B907C}"/>
              </a:ext>
            </a:extLst>
          </p:cNvPr>
          <p:cNvSpPr/>
          <p:nvPr/>
        </p:nvSpPr>
        <p:spPr>
          <a:xfrm rot="5400000">
            <a:off x="7438253" y="3951008"/>
            <a:ext cx="805921" cy="51419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CA5E911A-39A1-6301-21C4-663CA707473D}"/>
              </a:ext>
            </a:extLst>
          </p:cNvPr>
          <p:cNvSpPr txBox="1"/>
          <p:nvPr/>
        </p:nvSpPr>
        <p:spPr>
          <a:xfrm>
            <a:off x="3675890" y="4727322"/>
            <a:ext cx="8342437" cy="738664"/>
          </a:xfrm>
          <a:prstGeom prst="rect">
            <a:avLst/>
          </a:prstGeom>
          <a:solidFill>
            <a:schemeClr val="accent6">
              <a:lumMod val="20000"/>
              <a:lumOff val="80000"/>
            </a:schemeClr>
          </a:solidFill>
        </p:spPr>
        <p:txBody>
          <a:bodyPr wrap="square">
            <a:spAutoFit/>
          </a:bodyPr>
          <a:lstStyle/>
          <a:p>
            <a:pPr algn="ctr"/>
            <a:r>
              <a:rPr lang="it-IT" sz="1400" dirty="0">
                <a:solidFill>
                  <a:schemeClr val="accent6">
                    <a:lumMod val="50000"/>
                  </a:schemeClr>
                </a:solidFill>
                <a:latin typeface="Palatino Linotype" panose="02040502050505030304" pitchFamily="18" charset="0"/>
              </a:rPr>
              <a:t>Le Istituzioni Locali sono incentivante e sollecitate alla promozione di comunità energetiche rinnovabili alle quali possono proattivamente partecipare, così da adempiere al compito istituzionale di attivare un concreto </a:t>
            </a:r>
            <a:r>
              <a:rPr lang="it-IT" sz="1400" b="1" dirty="0">
                <a:solidFill>
                  <a:schemeClr val="accent6">
                    <a:lumMod val="50000"/>
                  </a:schemeClr>
                </a:solidFill>
                <a:latin typeface="Palatino Linotype" panose="02040502050505030304" pitchFamily="18" charset="0"/>
              </a:rPr>
              <a:t>sviluppo sostenibile del territorio sul quale hanno giurisdizione</a:t>
            </a:r>
            <a:endParaRPr lang="it-IT" sz="1400" dirty="0">
              <a:solidFill>
                <a:schemeClr val="accent6">
                  <a:lumMod val="50000"/>
                </a:schemeClr>
              </a:solidFill>
              <a:latin typeface="Palatino Linotype" panose="02040502050505030304" pitchFamily="18" charset="0"/>
            </a:endParaRPr>
          </a:p>
        </p:txBody>
      </p:sp>
      <p:pic>
        <p:nvPicPr>
          <p:cNvPr id="17" name="Immagine 16">
            <a:extLst>
              <a:ext uri="{FF2B5EF4-FFF2-40B4-BE49-F238E27FC236}">
                <a16:creationId xmlns:a16="http://schemas.microsoft.com/office/drawing/2014/main" id="{6BBC604F-29F5-16B7-9A32-9C1A3AFA31BD}"/>
              </a:ext>
            </a:extLst>
          </p:cNvPr>
          <p:cNvPicPr>
            <a:picLocks noChangeAspect="1"/>
          </p:cNvPicPr>
          <p:nvPr/>
        </p:nvPicPr>
        <p:blipFill>
          <a:blip r:embed="rId3"/>
          <a:stretch>
            <a:fillRect/>
          </a:stretch>
        </p:blipFill>
        <p:spPr>
          <a:xfrm>
            <a:off x="384409" y="6008914"/>
            <a:ext cx="634718" cy="712561"/>
          </a:xfrm>
          <a:prstGeom prst="rect">
            <a:avLst/>
          </a:prstGeom>
        </p:spPr>
      </p:pic>
      <p:sp>
        <p:nvSpPr>
          <p:cNvPr id="3" name="CasellaDiTesto 2">
            <a:extLst>
              <a:ext uri="{FF2B5EF4-FFF2-40B4-BE49-F238E27FC236}">
                <a16:creationId xmlns:a16="http://schemas.microsoft.com/office/drawing/2014/main" id="{F6D383FD-BFC1-2137-B834-AC12BEBCE0CB}"/>
              </a:ext>
            </a:extLst>
          </p:cNvPr>
          <p:cNvSpPr txBox="1"/>
          <p:nvPr/>
        </p:nvSpPr>
        <p:spPr>
          <a:xfrm>
            <a:off x="292516" y="175496"/>
            <a:ext cx="8483735" cy="369332"/>
          </a:xfrm>
          <a:prstGeom prst="rect">
            <a:avLst/>
          </a:prstGeom>
          <a:solidFill>
            <a:schemeClr val="accent6">
              <a:lumMod val="20000"/>
              <a:lumOff val="80000"/>
            </a:schemeClr>
          </a:solidFill>
        </p:spPr>
        <p:txBody>
          <a:bodyPr wrap="square" rtlCol="0">
            <a:spAutoFit/>
          </a:bodyPr>
          <a:lstStyle/>
          <a:p>
            <a:r>
              <a:rPr lang="it-IT" b="1" dirty="0">
                <a:solidFill>
                  <a:schemeClr val="accent1"/>
                </a:solidFill>
                <a:latin typeface="Copperplate" panose="02000504000000020004" pitchFamily="2" charset="77"/>
              </a:rPr>
              <a:t>1.	Da dove viene la politica di sostegno pubblico alle C.E.R.?</a:t>
            </a:r>
          </a:p>
        </p:txBody>
      </p:sp>
      <p:sp>
        <p:nvSpPr>
          <p:cNvPr id="18" name="Freccia destra 17">
            <a:extLst>
              <a:ext uri="{FF2B5EF4-FFF2-40B4-BE49-F238E27FC236}">
                <a16:creationId xmlns:a16="http://schemas.microsoft.com/office/drawing/2014/main" id="{25CFC9EA-6ED6-1BB8-9FE8-C8A48E8E2527}"/>
              </a:ext>
            </a:extLst>
          </p:cNvPr>
          <p:cNvSpPr/>
          <p:nvPr/>
        </p:nvSpPr>
        <p:spPr>
          <a:xfrm rot="5400000">
            <a:off x="1245044" y="391724"/>
            <a:ext cx="639191" cy="1091027"/>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B3A4A032-E3A8-BC8A-4C84-74B59D3FC1F6}"/>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44154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D31A8E3-AD07-C840-8518-BBF5E1DE5D11}"/>
              </a:ext>
            </a:extLst>
          </p:cNvPr>
          <p:cNvPicPr>
            <a:picLocks noChangeAspect="1"/>
          </p:cNvPicPr>
          <p:nvPr/>
        </p:nvPicPr>
        <p:blipFill rotWithShape="1">
          <a:blip r:embed="rId3"/>
          <a:srcRect t="16561" r="1" b="1"/>
          <a:stretch/>
        </p:blipFill>
        <p:spPr>
          <a:xfrm>
            <a:off x="1342748" y="1969155"/>
            <a:ext cx="2361762" cy="173862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4" name="Immagine 3">
            <a:extLst>
              <a:ext uri="{FF2B5EF4-FFF2-40B4-BE49-F238E27FC236}">
                <a16:creationId xmlns:a16="http://schemas.microsoft.com/office/drawing/2014/main" id="{63A5BFA6-9A48-ABB9-487B-03C741FBCD4A}"/>
              </a:ext>
            </a:extLst>
          </p:cNvPr>
          <p:cNvPicPr>
            <a:picLocks noChangeAspect="1"/>
          </p:cNvPicPr>
          <p:nvPr/>
        </p:nvPicPr>
        <p:blipFill>
          <a:blip r:embed="rId4"/>
          <a:stretch>
            <a:fillRect/>
          </a:stretch>
        </p:blipFill>
        <p:spPr>
          <a:xfrm>
            <a:off x="151066" y="5927512"/>
            <a:ext cx="716156" cy="803986"/>
          </a:xfrm>
          <a:prstGeom prst="rect">
            <a:avLst/>
          </a:prstGeom>
        </p:spPr>
      </p:pic>
      <p:sp>
        <p:nvSpPr>
          <p:cNvPr id="10" name="CasellaDiTesto 9">
            <a:extLst>
              <a:ext uri="{FF2B5EF4-FFF2-40B4-BE49-F238E27FC236}">
                <a16:creationId xmlns:a16="http://schemas.microsoft.com/office/drawing/2014/main" id="{B3FF1B67-15AA-5987-EBB7-763FC58EF79B}"/>
              </a:ext>
            </a:extLst>
          </p:cNvPr>
          <p:cNvSpPr txBox="1"/>
          <p:nvPr/>
        </p:nvSpPr>
        <p:spPr>
          <a:xfrm>
            <a:off x="1125175" y="218823"/>
            <a:ext cx="3166251" cy="369332"/>
          </a:xfrm>
          <a:prstGeom prst="rect">
            <a:avLst/>
          </a:prstGeom>
          <a:solidFill>
            <a:schemeClr val="accent6">
              <a:lumMod val="20000"/>
              <a:lumOff val="80000"/>
            </a:schemeClr>
          </a:solidFill>
        </p:spPr>
        <p:txBody>
          <a:bodyPr wrap="none" rtlCol="0">
            <a:spAutoFit/>
          </a:bodyPr>
          <a:lstStyle/>
          <a:p>
            <a:r>
              <a:rPr lang="it-IT" b="1" dirty="0">
                <a:solidFill>
                  <a:schemeClr val="accent1"/>
                </a:solidFill>
                <a:latin typeface="Copperplate" panose="02000504000000020004" pitchFamily="2" charset="77"/>
              </a:rPr>
              <a:t>2. 	Cos’è una C.E.R.?</a:t>
            </a:r>
          </a:p>
        </p:txBody>
      </p:sp>
      <p:sp>
        <p:nvSpPr>
          <p:cNvPr id="15" name="CasellaDiTesto 14">
            <a:extLst>
              <a:ext uri="{FF2B5EF4-FFF2-40B4-BE49-F238E27FC236}">
                <a16:creationId xmlns:a16="http://schemas.microsoft.com/office/drawing/2014/main" id="{C245002F-04C9-1016-DC3F-E759F4F781FE}"/>
              </a:ext>
            </a:extLst>
          </p:cNvPr>
          <p:cNvSpPr txBox="1"/>
          <p:nvPr/>
        </p:nvSpPr>
        <p:spPr>
          <a:xfrm>
            <a:off x="7530803" y="1060165"/>
            <a:ext cx="3756769" cy="1200329"/>
          </a:xfrm>
          <a:prstGeom prst="rect">
            <a:avLst/>
          </a:prstGeom>
          <a:solidFill>
            <a:schemeClr val="accent6">
              <a:lumMod val="20000"/>
              <a:lumOff val="80000"/>
            </a:schemeClr>
          </a:solidFill>
        </p:spPr>
        <p:txBody>
          <a:bodyPr wrap="square" rtlCol="0">
            <a:spAutoFit/>
          </a:bodyPr>
          <a:lstStyle/>
          <a:p>
            <a:pPr algn="ctr"/>
            <a:r>
              <a:rPr lang="it-IT" i="1" dirty="0">
                <a:solidFill>
                  <a:schemeClr val="accent1"/>
                </a:solidFill>
                <a:latin typeface="Copperplate" panose="02000504000000020004" pitchFamily="2" charset="77"/>
              </a:rPr>
              <a:t>Domande?</a:t>
            </a:r>
          </a:p>
          <a:p>
            <a:pPr algn="ctr"/>
            <a:endParaRPr lang="it-IT" i="1" dirty="0">
              <a:solidFill>
                <a:schemeClr val="accent1"/>
              </a:solidFill>
              <a:latin typeface="Copperplate" panose="02000504000000020004" pitchFamily="2" charset="77"/>
            </a:endParaRPr>
          </a:p>
          <a:p>
            <a:pPr algn="ctr"/>
            <a:r>
              <a:rPr lang="it-IT" b="1" dirty="0">
                <a:solidFill>
                  <a:schemeClr val="accent1"/>
                </a:solidFill>
                <a:latin typeface="Copperplate" panose="02000504000000020004" pitchFamily="2" charset="77"/>
              </a:rPr>
              <a:t>2 (a) 	FAQ – </a:t>
            </a:r>
          </a:p>
          <a:p>
            <a:pPr algn="ctr"/>
            <a:r>
              <a:rPr lang="it-IT" b="1" dirty="0">
                <a:solidFill>
                  <a:schemeClr val="accent1"/>
                </a:solidFill>
                <a:latin typeface="Copperplate" panose="02000504000000020004" pitchFamily="2" charset="77"/>
              </a:rPr>
              <a:t>Domande più frequenti</a:t>
            </a:r>
          </a:p>
        </p:txBody>
      </p:sp>
      <p:sp>
        <p:nvSpPr>
          <p:cNvPr id="8" name="CasellaDiTesto 7">
            <a:extLst>
              <a:ext uri="{FF2B5EF4-FFF2-40B4-BE49-F238E27FC236}">
                <a16:creationId xmlns:a16="http://schemas.microsoft.com/office/drawing/2014/main" id="{91751A98-28F2-B1C6-A3F3-C0459B517F72}"/>
              </a:ext>
            </a:extLst>
          </p:cNvPr>
          <p:cNvSpPr txBox="1"/>
          <p:nvPr/>
        </p:nvSpPr>
        <p:spPr>
          <a:xfrm>
            <a:off x="6361266" y="3061445"/>
            <a:ext cx="4926306" cy="646331"/>
          </a:xfrm>
          <a:prstGeom prst="rect">
            <a:avLst/>
          </a:prstGeom>
          <a:solidFill>
            <a:schemeClr val="accent6">
              <a:lumMod val="20000"/>
              <a:lumOff val="80000"/>
            </a:schemeClr>
          </a:solidFill>
        </p:spPr>
        <p:txBody>
          <a:bodyPr wrap="square" rtlCol="0">
            <a:spAutoFit/>
          </a:bodyPr>
          <a:lstStyle/>
          <a:p>
            <a:pPr algn="ctr"/>
            <a:r>
              <a:rPr lang="it-IT" b="1" dirty="0">
                <a:solidFill>
                  <a:schemeClr val="accent1"/>
                </a:solidFill>
                <a:latin typeface="Copperplate" panose="02000504000000020004" pitchFamily="2" charset="77"/>
              </a:rPr>
              <a:t>2 (b) 	In sintesi, come si costituisce una CER?</a:t>
            </a:r>
          </a:p>
        </p:txBody>
      </p:sp>
      <p:sp>
        <p:nvSpPr>
          <p:cNvPr id="12" name="Freccia destra 11">
            <a:extLst>
              <a:ext uri="{FF2B5EF4-FFF2-40B4-BE49-F238E27FC236}">
                <a16:creationId xmlns:a16="http://schemas.microsoft.com/office/drawing/2014/main" id="{ECC7069E-7DCC-9FC6-BFA9-B2DB850F8DAA}"/>
              </a:ext>
            </a:extLst>
          </p:cNvPr>
          <p:cNvSpPr/>
          <p:nvPr/>
        </p:nvSpPr>
        <p:spPr>
          <a:xfrm rot="5400000">
            <a:off x="1927040" y="486396"/>
            <a:ext cx="639191" cy="1091027"/>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0F57498-A7BF-56B7-F324-C4C15A801BE0}"/>
              </a:ext>
            </a:extLst>
          </p:cNvPr>
          <p:cNvSpPr txBox="1"/>
          <p:nvPr/>
        </p:nvSpPr>
        <p:spPr>
          <a:xfrm>
            <a:off x="1125174" y="1475664"/>
            <a:ext cx="2698175" cy="369332"/>
          </a:xfrm>
          <a:prstGeom prst="rect">
            <a:avLst/>
          </a:prstGeom>
          <a:solidFill>
            <a:schemeClr val="accent6">
              <a:lumMod val="20000"/>
              <a:lumOff val="80000"/>
            </a:schemeClr>
          </a:solidFill>
          <a:ln>
            <a:solidFill>
              <a:schemeClr val="accent1"/>
            </a:solidFill>
          </a:ln>
        </p:spPr>
        <p:txBody>
          <a:bodyPr wrap="none" rtlCol="0">
            <a:spAutoFit/>
          </a:bodyPr>
          <a:lstStyle/>
          <a:p>
            <a:r>
              <a:rPr lang="it-IT" i="1" dirty="0">
                <a:solidFill>
                  <a:schemeClr val="accent1"/>
                </a:solidFill>
                <a:latin typeface="Copperplate" panose="02000504000000020004" pitchFamily="2" charset="77"/>
              </a:rPr>
              <a:t>Figura e descrizione</a:t>
            </a:r>
          </a:p>
        </p:txBody>
      </p:sp>
      <p:sp>
        <p:nvSpPr>
          <p:cNvPr id="16" name="Freccia destra 15">
            <a:extLst>
              <a:ext uri="{FF2B5EF4-FFF2-40B4-BE49-F238E27FC236}">
                <a16:creationId xmlns:a16="http://schemas.microsoft.com/office/drawing/2014/main" id="{29230245-ACAE-F2C5-8C6C-9323D1F41A86}"/>
              </a:ext>
            </a:extLst>
          </p:cNvPr>
          <p:cNvSpPr/>
          <p:nvPr/>
        </p:nvSpPr>
        <p:spPr>
          <a:xfrm>
            <a:off x="4169958" y="1299482"/>
            <a:ext cx="639191" cy="7315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3F11B0DA-3844-0E50-3253-B7375B1BB37A}"/>
              </a:ext>
            </a:extLst>
          </p:cNvPr>
          <p:cNvSpPr txBox="1"/>
          <p:nvPr/>
        </p:nvSpPr>
        <p:spPr>
          <a:xfrm>
            <a:off x="4879730" y="1475664"/>
            <a:ext cx="1088760" cy="369332"/>
          </a:xfrm>
          <a:prstGeom prst="rect">
            <a:avLst/>
          </a:prstGeom>
          <a:noFill/>
        </p:spPr>
        <p:txBody>
          <a:bodyPr wrap="none" rtlCol="0">
            <a:spAutoFit/>
          </a:bodyPr>
          <a:lstStyle/>
          <a:p>
            <a:r>
              <a:rPr lang="it-IT" b="1" dirty="0">
                <a:solidFill>
                  <a:schemeClr val="accent1"/>
                </a:solidFill>
              </a:rPr>
              <a:t>Altri LINK</a:t>
            </a:r>
          </a:p>
        </p:txBody>
      </p:sp>
      <p:cxnSp>
        <p:nvCxnSpPr>
          <p:cNvPr id="20" name="Connettore 2 19">
            <a:extLst>
              <a:ext uri="{FF2B5EF4-FFF2-40B4-BE49-F238E27FC236}">
                <a16:creationId xmlns:a16="http://schemas.microsoft.com/office/drawing/2014/main" id="{87E4824C-AC27-CF0C-0168-D93C10E19C2F}"/>
              </a:ext>
            </a:extLst>
          </p:cNvPr>
          <p:cNvCxnSpPr>
            <a:cxnSpLocks/>
            <a:stCxn id="17" idx="3"/>
          </p:cNvCxnSpPr>
          <p:nvPr/>
        </p:nvCxnSpPr>
        <p:spPr>
          <a:xfrm>
            <a:off x="5968490" y="1660330"/>
            <a:ext cx="1396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0F99A57B-3123-EC1A-2FDC-BF7BAD43314A}"/>
              </a:ext>
            </a:extLst>
          </p:cNvPr>
          <p:cNvCxnSpPr>
            <a:cxnSpLocks/>
          </p:cNvCxnSpPr>
          <p:nvPr/>
        </p:nvCxnSpPr>
        <p:spPr>
          <a:xfrm>
            <a:off x="5556496" y="1877262"/>
            <a:ext cx="730004" cy="1331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30622A6-FF0F-86B5-E873-DD9921D967F4}"/>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262382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co a tutto sesto 7">
            <a:extLst>
              <a:ext uri="{FF2B5EF4-FFF2-40B4-BE49-F238E27FC236}">
                <a16:creationId xmlns:a16="http://schemas.microsoft.com/office/drawing/2014/main" id="{3187E6FB-51EC-EC0B-1AB3-F04BAEAE09E7}"/>
              </a:ext>
            </a:extLst>
          </p:cNvPr>
          <p:cNvSpPr/>
          <p:nvPr/>
        </p:nvSpPr>
        <p:spPr>
          <a:xfrm>
            <a:off x="5302893" y="1074417"/>
            <a:ext cx="783772" cy="564078"/>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CasellaDiTesto 9">
            <a:extLst>
              <a:ext uri="{FF2B5EF4-FFF2-40B4-BE49-F238E27FC236}">
                <a16:creationId xmlns:a16="http://schemas.microsoft.com/office/drawing/2014/main" id="{3DEDA47E-7528-BCF6-9EA0-8168F3F955C2}"/>
              </a:ext>
            </a:extLst>
          </p:cNvPr>
          <p:cNvSpPr txBox="1"/>
          <p:nvPr/>
        </p:nvSpPr>
        <p:spPr>
          <a:xfrm>
            <a:off x="5834759" y="1418672"/>
            <a:ext cx="866898" cy="646331"/>
          </a:xfrm>
          <a:prstGeom prst="rect">
            <a:avLst/>
          </a:prstGeom>
          <a:noFill/>
        </p:spPr>
        <p:txBody>
          <a:bodyPr wrap="square" rtlCol="0">
            <a:spAutoFit/>
          </a:bodyPr>
          <a:lstStyle/>
          <a:p>
            <a:pPr algn="ctr"/>
            <a:r>
              <a:rPr lang="it-IT" sz="900" i="1" dirty="0">
                <a:latin typeface="Palatino Linotype" panose="02040502050505030304" pitchFamily="18" charset="0"/>
              </a:rPr>
              <a:t>Inverte e altri devices tecnologici correlati</a:t>
            </a:r>
          </a:p>
        </p:txBody>
      </p:sp>
      <p:sp>
        <p:nvSpPr>
          <p:cNvPr id="11" name="CasellaDiTesto 10">
            <a:extLst>
              <a:ext uri="{FF2B5EF4-FFF2-40B4-BE49-F238E27FC236}">
                <a16:creationId xmlns:a16="http://schemas.microsoft.com/office/drawing/2014/main" id="{27253A0C-1866-E1DF-4DE0-38B8538AF7C9}"/>
              </a:ext>
            </a:extLst>
          </p:cNvPr>
          <p:cNvSpPr txBox="1"/>
          <p:nvPr/>
        </p:nvSpPr>
        <p:spPr>
          <a:xfrm>
            <a:off x="4786902" y="1474772"/>
            <a:ext cx="867254" cy="507831"/>
          </a:xfrm>
          <a:prstGeom prst="rect">
            <a:avLst/>
          </a:prstGeom>
          <a:noFill/>
        </p:spPr>
        <p:txBody>
          <a:bodyPr wrap="square" rtlCol="0">
            <a:spAutoFit/>
          </a:bodyPr>
          <a:lstStyle/>
          <a:p>
            <a:pPr algn="ctr"/>
            <a:r>
              <a:rPr lang="it-IT" sz="900" i="1" dirty="0">
                <a:latin typeface="Palatino Linotype" panose="02040502050505030304" pitchFamily="18" charset="0"/>
              </a:rPr>
              <a:t>Eventuale batteria per accumulo</a:t>
            </a:r>
          </a:p>
        </p:txBody>
      </p:sp>
      <p:sp>
        <p:nvSpPr>
          <p:cNvPr id="12" name="Arco a tutto sesto 11">
            <a:extLst>
              <a:ext uri="{FF2B5EF4-FFF2-40B4-BE49-F238E27FC236}">
                <a16:creationId xmlns:a16="http://schemas.microsoft.com/office/drawing/2014/main" id="{32586562-6C91-7B23-962D-42EE25F2C737}"/>
              </a:ext>
            </a:extLst>
          </p:cNvPr>
          <p:cNvSpPr/>
          <p:nvPr/>
        </p:nvSpPr>
        <p:spPr>
          <a:xfrm rot="10800000">
            <a:off x="5292996" y="1786326"/>
            <a:ext cx="793669" cy="564078"/>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giù 12">
            <a:extLst>
              <a:ext uri="{FF2B5EF4-FFF2-40B4-BE49-F238E27FC236}">
                <a16:creationId xmlns:a16="http://schemas.microsoft.com/office/drawing/2014/main" id="{6AF63CA6-42B0-76E3-FD92-BA59E642841D}"/>
              </a:ext>
            </a:extLst>
          </p:cNvPr>
          <p:cNvSpPr/>
          <p:nvPr/>
        </p:nvSpPr>
        <p:spPr>
          <a:xfrm>
            <a:off x="5514582" y="2342046"/>
            <a:ext cx="360394" cy="412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ornice 13">
            <a:extLst>
              <a:ext uri="{FF2B5EF4-FFF2-40B4-BE49-F238E27FC236}">
                <a16:creationId xmlns:a16="http://schemas.microsoft.com/office/drawing/2014/main" id="{2DC1318A-FDE6-4E5D-E2F4-D60EBC25B7B6}"/>
              </a:ext>
            </a:extLst>
          </p:cNvPr>
          <p:cNvSpPr/>
          <p:nvPr/>
        </p:nvSpPr>
        <p:spPr>
          <a:xfrm>
            <a:off x="4702407" y="2770965"/>
            <a:ext cx="1993862" cy="412667"/>
          </a:xfrm>
          <a:prstGeom prst="frame">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CasellaDiTesto 14">
            <a:extLst>
              <a:ext uri="{FF2B5EF4-FFF2-40B4-BE49-F238E27FC236}">
                <a16:creationId xmlns:a16="http://schemas.microsoft.com/office/drawing/2014/main" id="{12533BA6-B922-E32E-D307-94E4E207C41D}"/>
              </a:ext>
            </a:extLst>
          </p:cNvPr>
          <p:cNvSpPr txBox="1"/>
          <p:nvPr/>
        </p:nvSpPr>
        <p:spPr>
          <a:xfrm>
            <a:off x="4933829" y="2852588"/>
            <a:ext cx="1560042" cy="261610"/>
          </a:xfrm>
          <a:prstGeom prst="rect">
            <a:avLst/>
          </a:prstGeom>
          <a:noFill/>
        </p:spPr>
        <p:txBody>
          <a:bodyPr wrap="none" rtlCol="0">
            <a:spAutoFit/>
          </a:bodyPr>
          <a:lstStyle/>
          <a:p>
            <a:r>
              <a:rPr lang="it-IT" sz="1100" i="1" dirty="0">
                <a:latin typeface="Palatino Linotype" panose="02040502050505030304" pitchFamily="18" charset="0"/>
              </a:rPr>
              <a:t>Contatore di produzione</a:t>
            </a:r>
          </a:p>
        </p:txBody>
      </p:sp>
      <p:cxnSp>
        <p:nvCxnSpPr>
          <p:cNvPr id="17" name="Connettore 1 16">
            <a:extLst>
              <a:ext uri="{FF2B5EF4-FFF2-40B4-BE49-F238E27FC236}">
                <a16:creationId xmlns:a16="http://schemas.microsoft.com/office/drawing/2014/main" id="{5E9A975B-8B92-E380-5243-77B72995BD8C}"/>
              </a:ext>
            </a:extLst>
          </p:cNvPr>
          <p:cNvCxnSpPr>
            <a:cxnSpLocks/>
            <a:stCxn id="14" idx="2"/>
          </p:cNvCxnSpPr>
          <p:nvPr/>
        </p:nvCxnSpPr>
        <p:spPr>
          <a:xfrm>
            <a:off x="5699338" y="3183632"/>
            <a:ext cx="16118" cy="6009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7">
            <a:extLst>
              <a:ext uri="{FF2B5EF4-FFF2-40B4-BE49-F238E27FC236}">
                <a16:creationId xmlns:a16="http://schemas.microsoft.com/office/drawing/2014/main" id="{C3825BBB-2F89-9147-7F47-076F117CD8C6}"/>
              </a:ext>
            </a:extLst>
          </p:cNvPr>
          <p:cNvCxnSpPr>
            <a:cxnSpLocks/>
            <a:endCxn id="26" idx="2"/>
          </p:cNvCxnSpPr>
          <p:nvPr/>
        </p:nvCxnSpPr>
        <p:spPr>
          <a:xfrm flipV="1">
            <a:off x="5689830" y="3784588"/>
            <a:ext cx="2757873" cy="66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1 18">
            <a:extLst>
              <a:ext uri="{FF2B5EF4-FFF2-40B4-BE49-F238E27FC236}">
                <a16:creationId xmlns:a16="http://schemas.microsoft.com/office/drawing/2014/main" id="{5AD76878-B54C-431E-B849-DAEECB03FDB3}"/>
              </a:ext>
            </a:extLst>
          </p:cNvPr>
          <p:cNvCxnSpPr>
            <a:cxnSpLocks/>
          </p:cNvCxnSpPr>
          <p:nvPr/>
        </p:nvCxnSpPr>
        <p:spPr>
          <a:xfrm flipH="1">
            <a:off x="5711155" y="3783669"/>
            <a:ext cx="2695" cy="944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ccia bidirezionale verticale 21">
            <a:extLst>
              <a:ext uri="{FF2B5EF4-FFF2-40B4-BE49-F238E27FC236}">
                <a16:creationId xmlns:a16="http://schemas.microsoft.com/office/drawing/2014/main" id="{A547BDFC-C360-0B0D-A719-587171276EE2}"/>
              </a:ext>
            </a:extLst>
          </p:cNvPr>
          <p:cNvSpPr/>
          <p:nvPr/>
        </p:nvSpPr>
        <p:spPr>
          <a:xfrm>
            <a:off x="5846597" y="3926707"/>
            <a:ext cx="295967" cy="664741"/>
          </a:xfrm>
          <a:prstGeom prst="up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ornice 23">
            <a:extLst>
              <a:ext uri="{FF2B5EF4-FFF2-40B4-BE49-F238E27FC236}">
                <a16:creationId xmlns:a16="http://schemas.microsoft.com/office/drawing/2014/main" id="{8094B785-5CB6-1AF5-08CB-332D2DBBB923}"/>
              </a:ext>
            </a:extLst>
          </p:cNvPr>
          <p:cNvSpPr/>
          <p:nvPr/>
        </p:nvSpPr>
        <p:spPr>
          <a:xfrm>
            <a:off x="4702406" y="4719450"/>
            <a:ext cx="1767210" cy="412667"/>
          </a:xfrm>
          <a:prstGeom prst="frame">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CasellaDiTesto 24">
            <a:extLst>
              <a:ext uri="{FF2B5EF4-FFF2-40B4-BE49-F238E27FC236}">
                <a16:creationId xmlns:a16="http://schemas.microsoft.com/office/drawing/2014/main" id="{57AE422A-0AB3-964C-3CCB-350280B11C0F}"/>
              </a:ext>
            </a:extLst>
          </p:cNvPr>
          <p:cNvSpPr txBox="1"/>
          <p:nvPr/>
        </p:nvSpPr>
        <p:spPr>
          <a:xfrm>
            <a:off x="4845539" y="4793958"/>
            <a:ext cx="1377300" cy="261610"/>
          </a:xfrm>
          <a:prstGeom prst="rect">
            <a:avLst/>
          </a:prstGeom>
          <a:noFill/>
        </p:spPr>
        <p:txBody>
          <a:bodyPr wrap="none" rtlCol="0">
            <a:spAutoFit/>
          </a:bodyPr>
          <a:lstStyle/>
          <a:p>
            <a:r>
              <a:rPr lang="it-IT" sz="1100" i="1" dirty="0">
                <a:latin typeface="Palatino Linotype" panose="02040502050505030304" pitchFamily="18" charset="0"/>
              </a:rPr>
              <a:t>Contatore di scambio</a:t>
            </a:r>
          </a:p>
        </p:txBody>
      </p:sp>
      <p:sp>
        <p:nvSpPr>
          <p:cNvPr id="26" name="Ovale 25">
            <a:extLst>
              <a:ext uri="{FF2B5EF4-FFF2-40B4-BE49-F238E27FC236}">
                <a16:creationId xmlns:a16="http://schemas.microsoft.com/office/drawing/2014/main" id="{7DD007A8-46A4-CEAE-3549-A0FA0AA1C97C}"/>
              </a:ext>
            </a:extLst>
          </p:cNvPr>
          <p:cNvSpPr/>
          <p:nvPr/>
        </p:nvSpPr>
        <p:spPr>
          <a:xfrm>
            <a:off x="8447703" y="3340175"/>
            <a:ext cx="961901" cy="888826"/>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accent2">
                    <a:lumMod val="50000"/>
                  </a:schemeClr>
                </a:solidFill>
                <a:latin typeface="Palatino Linotype" panose="02040502050505030304" pitchFamily="18" charset="0"/>
              </a:rPr>
              <a:t>C.E.R.</a:t>
            </a:r>
          </a:p>
        </p:txBody>
      </p:sp>
      <p:cxnSp>
        <p:nvCxnSpPr>
          <p:cNvPr id="27" name="Connettore 1 26">
            <a:extLst>
              <a:ext uri="{FF2B5EF4-FFF2-40B4-BE49-F238E27FC236}">
                <a16:creationId xmlns:a16="http://schemas.microsoft.com/office/drawing/2014/main" id="{323A4D53-424D-BD0B-3BD8-8BCFE7CBD2DB}"/>
              </a:ext>
            </a:extLst>
          </p:cNvPr>
          <p:cNvCxnSpPr>
            <a:cxnSpLocks/>
          </p:cNvCxnSpPr>
          <p:nvPr/>
        </p:nvCxnSpPr>
        <p:spPr>
          <a:xfrm flipH="1">
            <a:off x="5694660" y="5122902"/>
            <a:ext cx="2695" cy="944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reccia bidirezionale verticale 27">
            <a:extLst>
              <a:ext uri="{FF2B5EF4-FFF2-40B4-BE49-F238E27FC236}">
                <a16:creationId xmlns:a16="http://schemas.microsoft.com/office/drawing/2014/main" id="{B692D0A4-AB86-7B20-2473-317D6ACD4D88}"/>
              </a:ext>
            </a:extLst>
          </p:cNvPr>
          <p:cNvSpPr/>
          <p:nvPr/>
        </p:nvSpPr>
        <p:spPr>
          <a:xfrm>
            <a:off x="5846597" y="5246446"/>
            <a:ext cx="295967" cy="664741"/>
          </a:xfrm>
          <a:prstGeom prst="up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1 28">
            <a:extLst>
              <a:ext uri="{FF2B5EF4-FFF2-40B4-BE49-F238E27FC236}">
                <a16:creationId xmlns:a16="http://schemas.microsoft.com/office/drawing/2014/main" id="{91F48969-7C9C-3F79-876B-CF81895C7A9D}"/>
              </a:ext>
            </a:extLst>
          </p:cNvPr>
          <p:cNvCxnSpPr>
            <a:cxnSpLocks/>
          </p:cNvCxnSpPr>
          <p:nvPr/>
        </p:nvCxnSpPr>
        <p:spPr>
          <a:xfrm>
            <a:off x="4014621" y="6096768"/>
            <a:ext cx="4553893" cy="0"/>
          </a:xfrm>
          <a:prstGeom prst="line">
            <a:avLst/>
          </a:prstGeom>
          <a:ln w="762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F3D05EC5-67AF-D570-F4F7-FE09EA2C31E6}"/>
              </a:ext>
            </a:extLst>
          </p:cNvPr>
          <p:cNvSpPr txBox="1"/>
          <p:nvPr/>
        </p:nvSpPr>
        <p:spPr>
          <a:xfrm>
            <a:off x="4014621" y="5772687"/>
            <a:ext cx="1016625" cy="276999"/>
          </a:xfrm>
          <a:prstGeom prst="rect">
            <a:avLst/>
          </a:prstGeom>
          <a:noFill/>
        </p:spPr>
        <p:txBody>
          <a:bodyPr wrap="none" rtlCol="0">
            <a:spAutoFit/>
          </a:bodyPr>
          <a:lstStyle/>
          <a:p>
            <a:r>
              <a:rPr lang="it-IT" sz="1200" i="1" dirty="0">
                <a:latin typeface="Palatino Linotype" panose="02040502050505030304" pitchFamily="18" charset="0"/>
              </a:rPr>
              <a:t>Rete pubblica</a:t>
            </a:r>
          </a:p>
        </p:txBody>
      </p:sp>
      <p:cxnSp>
        <p:nvCxnSpPr>
          <p:cNvPr id="34" name="Connettore 1 33">
            <a:extLst>
              <a:ext uri="{FF2B5EF4-FFF2-40B4-BE49-F238E27FC236}">
                <a16:creationId xmlns:a16="http://schemas.microsoft.com/office/drawing/2014/main" id="{84E95A2E-6340-BFBC-E6FB-D433B5D98972}"/>
              </a:ext>
            </a:extLst>
          </p:cNvPr>
          <p:cNvCxnSpPr>
            <a:cxnSpLocks/>
            <a:stCxn id="26" idx="0"/>
          </p:cNvCxnSpPr>
          <p:nvPr/>
        </p:nvCxnSpPr>
        <p:spPr>
          <a:xfrm flipV="1">
            <a:off x="8928654" y="3006516"/>
            <a:ext cx="0" cy="33365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6A0FA5C8-D300-C671-9979-29C39CD68F87}"/>
              </a:ext>
            </a:extLst>
          </p:cNvPr>
          <p:cNvCxnSpPr>
            <a:cxnSpLocks/>
          </p:cNvCxnSpPr>
          <p:nvPr/>
        </p:nvCxnSpPr>
        <p:spPr>
          <a:xfrm flipV="1">
            <a:off x="8938550" y="4215819"/>
            <a:ext cx="0" cy="33365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a:extLst>
              <a:ext uri="{FF2B5EF4-FFF2-40B4-BE49-F238E27FC236}">
                <a16:creationId xmlns:a16="http://schemas.microsoft.com/office/drawing/2014/main" id="{6A1D69DE-7861-E004-9340-B87C5D128DAE}"/>
              </a:ext>
            </a:extLst>
          </p:cNvPr>
          <p:cNvCxnSpPr>
            <a:cxnSpLocks/>
          </p:cNvCxnSpPr>
          <p:nvPr/>
        </p:nvCxnSpPr>
        <p:spPr>
          <a:xfrm flipH="1">
            <a:off x="9176983" y="2930988"/>
            <a:ext cx="598066" cy="47095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a:extLst>
              <a:ext uri="{FF2B5EF4-FFF2-40B4-BE49-F238E27FC236}">
                <a16:creationId xmlns:a16="http://schemas.microsoft.com/office/drawing/2014/main" id="{1BC6E399-14A3-031F-AC4A-72C4E88F77EB}"/>
              </a:ext>
            </a:extLst>
          </p:cNvPr>
          <p:cNvCxnSpPr>
            <a:cxnSpLocks/>
            <a:endCxn id="26" idx="5"/>
          </p:cNvCxnSpPr>
          <p:nvPr/>
        </p:nvCxnSpPr>
        <p:spPr>
          <a:xfrm flipH="1" flipV="1">
            <a:off x="9268737" y="4098835"/>
            <a:ext cx="550568" cy="41501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50162652-0F12-34A1-C96D-4EFC75A85437}"/>
              </a:ext>
            </a:extLst>
          </p:cNvPr>
          <p:cNvCxnSpPr>
            <a:cxnSpLocks/>
          </p:cNvCxnSpPr>
          <p:nvPr/>
        </p:nvCxnSpPr>
        <p:spPr>
          <a:xfrm flipH="1">
            <a:off x="9385854" y="3433004"/>
            <a:ext cx="1045027" cy="17899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1 40">
            <a:extLst>
              <a:ext uri="{FF2B5EF4-FFF2-40B4-BE49-F238E27FC236}">
                <a16:creationId xmlns:a16="http://schemas.microsoft.com/office/drawing/2014/main" id="{EF92840B-76A2-2EC6-07D1-9E1CC3767F36}"/>
              </a:ext>
            </a:extLst>
          </p:cNvPr>
          <p:cNvCxnSpPr>
            <a:cxnSpLocks/>
            <a:endCxn id="26" idx="6"/>
          </p:cNvCxnSpPr>
          <p:nvPr/>
        </p:nvCxnSpPr>
        <p:spPr>
          <a:xfrm flipH="1">
            <a:off x="9409604" y="3784588"/>
            <a:ext cx="1330035"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1 50">
            <a:extLst>
              <a:ext uri="{FF2B5EF4-FFF2-40B4-BE49-F238E27FC236}">
                <a16:creationId xmlns:a16="http://schemas.microsoft.com/office/drawing/2014/main" id="{392434A6-DEFB-223F-3B37-1B05AA948760}"/>
              </a:ext>
            </a:extLst>
          </p:cNvPr>
          <p:cNvCxnSpPr>
            <a:cxnSpLocks/>
          </p:cNvCxnSpPr>
          <p:nvPr/>
        </p:nvCxnSpPr>
        <p:spPr>
          <a:xfrm flipH="1" flipV="1">
            <a:off x="9385854" y="3985893"/>
            <a:ext cx="961899" cy="19726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Cornice 53">
            <a:extLst>
              <a:ext uri="{FF2B5EF4-FFF2-40B4-BE49-F238E27FC236}">
                <a16:creationId xmlns:a16="http://schemas.microsoft.com/office/drawing/2014/main" id="{BBB82248-88A4-D7F8-7A23-D3BC935C6F8C}"/>
              </a:ext>
            </a:extLst>
          </p:cNvPr>
          <p:cNvSpPr/>
          <p:nvPr/>
        </p:nvSpPr>
        <p:spPr>
          <a:xfrm>
            <a:off x="8613956" y="2703315"/>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1</a:t>
            </a:r>
          </a:p>
        </p:txBody>
      </p:sp>
      <p:sp>
        <p:nvSpPr>
          <p:cNvPr id="55" name="Cornice 54">
            <a:extLst>
              <a:ext uri="{FF2B5EF4-FFF2-40B4-BE49-F238E27FC236}">
                <a16:creationId xmlns:a16="http://schemas.microsoft.com/office/drawing/2014/main" id="{CB878AD4-0185-A78A-802F-25612D2621BF}"/>
              </a:ext>
            </a:extLst>
          </p:cNvPr>
          <p:cNvSpPr/>
          <p:nvPr/>
        </p:nvSpPr>
        <p:spPr>
          <a:xfrm>
            <a:off x="9786583" y="2632009"/>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2</a:t>
            </a:r>
          </a:p>
        </p:txBody>
      </p:sp>
      <p:sp>
        <p:nvSpPr>
          <p:cNvPr id="56" name="Cornice 55">
            <a:extLst>
              <a:ext uri="{FF2B5EF4-FFF2-40B4-BE49-F238E27FC236}">
                <a16:creationId xmlns:a16="http://schemas.microsoft.com/office/drawing/2014/main" id="{8F2C609E-26A8-F978-0B8B-C199D611D37A}"/>
              </a:ext>
            </a:extLst>
          </p:cNvPr>
          <p:cNvSpPr/>
          <p:nvPr/>
        </p:nvSpPr>
        <p:spPr>
          <a:xfrm>
            <a:off x="8645623" y="4540032"/>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7</a:t>
            </a:r>
          </a:p>
        </p:txBody>
      </p:sp>
      <p:sp>
        <p:nvSpPr>
          <p:cNvPr id="57" name="Cornice 56">
            <a:extLst>
              <a:ext uri="{FF2B5EF4-FFF2-40B4-BE49-F238E27FC236}">
                <a16:creationId xmlns:a16="http://schemas.microsoft.com/office/drawing/2014/main" id="{E979E61A-6EC6-4AD4-2314-DF17FC8F04BD}"/>
              </a:ext>
            </a:extLst>
          </p:cNvPr>
          <p:cNvSpPr/>
          <p:nvPr/>
        </p:nvSpPr>
        <p:spPr>
          <a:xfrm>
            <a:off x="10430881" y="3137321"/>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3</a:t>
            </a:r>
          </a:p>
        </p:txBody>
      </p:sp>
      <p:sp>
        <p:nvSpPr>
          <p:cNvPr id="58" name="Cornice 57">
            <a:extLst>
              <a:ext uri="{FF2B5EF4-FFF2-40B4-BE49-F238E27FC236}">
                <a16:creationId xmlns:a16="http://schemas.microsoft.com/office/drawing/2014/main" id="{AF8B78DF-D9C6-0B34-0AD9-7E6A510D057E}"/>
              </a:ext>
            </a:extLst>
          </p:cNvPr>
          <p:cNvSpPr/>
          <p:nvPr/>
        </p:nvSpPr>
        <p:spPr>
          <a:xfrm>
            <a:off x="10760060" y="3639669"/>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4</a:t>
            </a:r>
          </a:p>
        </p:txBody>
      </p:sp>
      <p:sp>
        <p:nvSpPr>
          <p:cNvPr id="59" name="Cornice 58">
            <a:extLst>
              <a:ext uri="{FF2B5EF4-FFF2-40B4-BE49-F238E27FC236}">
                <a16:creationId xmlns:a16="http://schemas.microsoft.com/office/drawing/2014/main" id="{07A06DD9-47F2-9283-CF5D-F5D5CC318CF9}"/>
              </a:ext>
            </a:extLst>
          </p:cNvPr>
          <p:cNvSpPr/>
          <p:nvPr/>
        </p:nvSpPr>
        <p:spPr>
          <a:xfrm>
            <a:off x="9819305" y="4519812"/>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6</a:t>
            </a:r>
          </a:p>
        </p:txBody>
      </p:sp>
      <p:sp>
        <p:nvSpPr>
          <p:cNvPr id="60" name="Cornice 59">
            <a:extLst>
              <a:ext uri="{FF2B5EF4-FFF2-40B4-BE49-F238E27FC236}">
                <a16:creationId xmlns:a16="http://schemas.microsoft.com/office/drawing/2014/main" id="{B26FEFE1-AD35-4C32-85AF-D060525885D8}"/>
              </a:ext>
            </a:extLst>
          </p:cNvPr>
          <p:cNvSpPr/>
          <p:nvPr/>
        </p:nvSpPr>
        <p:spPr>
          <a:xfrm>
            <a:off x="10380766" y="4158251"/>
            <a:ext cx="563027" cy="303201"/>
          </a:xfrm>
          <a:prstGeom prst="frame">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i="1" dirty="0" err="1">
                <a:solidFill>
                  <a:schemeClr val="tx1"/>
                </a:solidFill>
                <a:latin typeface="Palatino Linotype" panose="02040502050505030304" pitchFamily="18" charset="0"/>
              </a:rPr>
              <a:t>Pod</a:t>
            </a:r>
            <a:r>
              <a:rPr lang="it-IT" sz="900" i="1" dirty="0">
                <a:solidFill>
                  <a:schemeClr val="tx1"/>
                </a:solidFill>
                <a:latin typeface="Palatino Linotype" panose="02040502050505030304" pitchFamily="18" charset="0"/>
              </a:rPr>
              <a:t> 5</a:t>
            </a:r>
          </a:p>
        </p:txBody>
      </p:sp>
      <p:pic>
        <p:nvPicPr>
          <p:cNvPr id="4" name="Picture 3" descr="page12image2517696880">
            <a:extLst>
              <a:ext uri="{FF2B5EF4-FFF2-40B4-BE49-F238E27FC236}">
                <a16:creationId xmlns:a16="http://schemas.microsoft.com/office/drawing/2014/main" id="{91E9010D-E045-31D8-F579-04E5CFAAE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213" y="263096"/>
            <a:ext cx="2523595" cy="2341352"/>
          </a:xfrm>
          <a:prstGeom prst="rect">
            <a:avLst/>
          </a:prstGeom>
          <a:noFill/>
          <a:extLst>
            <a:ext uri="{909E8E84-426E-40DD-AFC4-6F175D3DCCD1}">
              <a14:hiddenFill xmlns:a14="http://schemas.microsoft.com/office/drawing/2010/main">
                <a:solidFill>
                  <a:srgbClr val="FFFFFF"/>
                </a:solidFill>
              </a14:hiddenFill>
            </a:ext>
          </a:extLst>
        </p:spPr>
      </p:pic>
      <p:sp>
        <p:nvSpPr>
          <p:cNvPr id="16" name="Parallelogramma 15">
            <a:extLst>
              <a:ext uri="{FF2B5EF4-FFF2-40B4-BE49-F238E27FC236}">
                <a16:creationId xmlns:a16="http://schemas.microsoft.com/office/drawing/2014/main" id="{E4C6E7DA-B2DD-1187-2B2C-78176BBCA7B8}"/>
              </a:ext>
            </a:extLst>
          </p:cNvPr>
          <p:cNvSpPr/>
          <p:nvPr/>
        </p:nvSpPr>
        <p:spPr>
          <a:xfrm>
            <a:off x="8568515" y="374583"/>
            <a:ext cx="2169196" cy="1110124"/>
          </a:xfrm>
          <a:prstGeom prst="parallelogram">
            <a:avLst/>
          </a:prstGeom>
          <a:solidFill>
            <a:schemeClr val="accent4">
              <a:lumMod val="20000"/>
              <a:lumOff val="8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rgbClr val="FFC000"/>
                </a:solidFill>
              </a:rPr>
              <a:t>Impianto di Generazione di Energia da F.E.R.</a:t>
            </a:r>
          </a:p>
        </p:txBody>
      </p:sp>
      <p:sp>
        <p:nvSpPr>
          <p:cNvPr id="6" name="Arco 5">
            <a:extLst>
              <a:ext uri="{FF2B5EF4-FFF2-40B4-BE49-F238E27FC236}">
                <a16:creationId xmlns:a16="http://schemas.microsoft.com/office/drawing/2014/main" id="{E6916FC8-AFE3-AC0C-BB8E-83FB3533031B}"/>
              </a:ext>
            </a:extLst>
          </p:cNvPr>
          <p:cNvSpPr/>
          <p:nvPr/>
        </p:nvSpPr>
        <p:spPr>
          <a:xfrm rot="16200000">
            <a:off x="6990528" y="-858295"/>
            <a:ext cx="1238005" cy="3901496"/>
          </a:xfrm>
          <a:prstGeom prst="arc">
            <a:avLst/>
          </a:prstGeom>
          <a:ln w="952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cxnSp>
        <p:nvCxnSpPr>
          <p:cNvPr id="21" name="Connettore 1 20">
            <a:extLst>
              <a:ext uri="{FF2B5EF4-FFF2-40B4-BE49-F238E27FC236}">
                <a16:creationId xmlns:a16="http://schemas.microsoft.com/office/drawing/2014/main" id="{3767D4A6-8316-02E2-4EF8-9CBB7BB4355C}"/>
              </a:ext>
            </a:extLst>
          </p:cNvPr>
          <p:cNvCxnSpPr>
            <a:cxnSpLocks/>
          </p:cNvCxnSpPr>
          <p:nvPr/>
        </p:nvCxnSpPr>
        <p:spPr>
          <a:xfrm>
            <a:off x="7889562" y="2490056"/>
            <a:ext cx="0" cy="12945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2" descr="17/2020 – Gli schemi di Autoconsumo Collettivo e le Comunità dell'Energia –  DossieRSE">
            <a:extLst>
              <a:ext uri="{FF2B5EF4-FFF2-40B4-BE49-F238E27FC236}">
                <a16:creationId xmlns:a16="http://schemas.microsoft.com/office/drawing/2014/main" id="{5D2C6083-9532-DBF4-B481-ABF93B12C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379" y="2697930"/>
            <a:ext cx="3030234" cy="208083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Connettore 1 43">
            <a:extLst>
              <a:ext uri="{FF2B5EF4-FFF2-40B4-BE49-F238E27FC236}">
                <a16:creationId xmlns:a16="http://schemas.microsoft.com/office/drawing/2014/main" id="{56B85742-4D25-D0B6-0006-E279649E84E9}"/>
              </a:ext>
            </a:extLst>
          </p:cNvPr>
          <p:cNvCxnSpPr>
            <a:cxnSpLocks/>
          </p:cNvCxnSpPr>
          <p:nvPr/>
        </p:nvCxnSpPr>
        <p:spPr>
          <a:xfrm>
            <a:off x="2475571" y="5898995"/>
            <a:ext cx="1539050" cy="197773"/>
          </a:xfrm>
          <a:prstGeom prst="line">
            <a:avLst/>
          </a:prstGeom>
          <a:ln w="762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2" name="Picture 4" descr="page12image2517697184">
            <a:extLst>
              <a:ext uri="{FF2B5EF4-FFF2-40B4-BE49-F238E27FC236}">
                <a16:creationId xmlns:a16="http://schemas.microsoft.com/office/drawing/2014/main" id="{0538264C-C6D6-A3EF-F266-300ECB6A9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233" y="4697516"/>
            <a:ext cx="1562532" cy="144553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02170F75-0CAB-8773-AA82-0FEC44B770DA}"/>
              </a:ext>
            </a:extLst>
          </p:cNvPr>
          <p:cNvPicPr>
            <a:picLocks noChangeAspect="1"/>
          </p:cNvPicPr>
          <p:nvPr/>
        </p:nvPicPr>
        <p:blipFill>
          <a:blip r:embed="rId5"/>
          <a:stretch>
            <a:fillRect/>
          </a:stretch>
        </p:blipFill>
        <p:spPr>
          <a:xfrm>
            <a:off x="103322" y="6265953"/>
            <a:ext cx="487331" cy="547098"/>
          </a:xfrm>
          <a:prstGeom prst="rect">
            <a:avLst/>
          </a:prstGeom>
        </p:spPr>
      </p:pic>
      <p:sp>
        <p:nvSpPr>
          <p:cNvPr id="45" name="CasellaDiTesto 44">
            <a:extLst>
              <a:ext uri="{FF2B5EF4-FFF2-40B4-BE49-F238E27FC236}">
                <a16:creationId xmlns:a16="http://schemas.microsoft.com/office/drawing/2014/main" id="{1D9698CF-2997-5C82-65D7-88D656FB4805}"/>
              </a:ext>
            </a:extLst>
          </p:cNvPr>
          <p:cNvSpPr txBox="1"/>
          <p:nvPr/>
        </p:nvSpPr>
        <p:spPr>
          <a:xfrm>
            <a:off x="103322" y="104118"/>
            <a:ext cx="4089581" cy="369332"/>
          </a:xfrm>
          <a:prstGeom prst="rect">
            <a:avLst/>
          </a:prstGeom>
          <a:solidFill>
            <a:schemeClr val="accent6">
              <a:lumMod val="20000"/>
              <a:lumOff val="80000"/>
            </a:schemeClr>
          </a:solidFill>
        </p:spPr>
        <p:txBody>
          <a:bodyPr wrap="none" rtlCol="0">
            <a:spAutoFit/>
          </a:bodyPr>
          <a:lstStyle/>
          <a:p>
            <a:r>
              <a:rPr lang="it-IT" b="1" dirty="0">
                <a:solidFill>
                  <a:schemeClr val="accent1"/>
                </a:solidFill>
                <a:latin typeface="Copperplate" panose="02000504000000020004" pitchFamily="2" charset="77"/>
              </a:rPr>
              <a:t>2.</a:t>
            </a:r>
            <a:r>
              <a:rPr lang="it-IT" sz="1800" i="1" dirty="0">
                <a:solidFill>
                  <a:schemeClr val="accent1"/>
                </a:solidFill>
                <a:latin typeface="Copperplate" panose="02000504000000020004" pitchFamily="2" charset="77"/>
              </a:rPr>
              <a:t> (segue….) </a:t>
            </a:r>
            <a:r>
              <a:rPr lang="it-IT" b="1" dirty="0">
                <a:solidFill>
                  <a:schemeClr val="accent1"/>
                </a:solidFill>
                <a:latin typeface="Copperplate" panose="02000504000000020004" pitchFamily="2" charset="77"/>
              </a:rPr>
              <a:t>	Cos’è una C.E.R.?</a:t>
            </a:r>
          </a:p>
        </p:txBody>
      </p:sp>
      <p:sp>
        <p:nvSpPr>
          <p:cNvPr id="46" name="Freccia destra 45">
            <a:extLst>
              <a:ext uri="{FF2B5EF4-FFF2-40B4-BE49-F238E27FC236}">
                <a16:creationId xmlns:a16="http://schemas.microsoft.com/office/drawing/2014/main" id="{D25B35D0-CFF2-5E59-12F5-20E969122B67}"/>
              </a:ext>
            </a:extLst>
          </p:cNvPr>
          <p:cNvSpPr/>
          <p:nvPr/>
        </p:nvSpPr>
        <p:spPr>
          <a:xfrm rot="5400000">
            <a:off x="1450701" y="290484"/>
            <a:ext cx="639191" cy="1091027"/>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a:extLst>
              <a:ext uri="{FF2B5EF4-FFF2-40B4-BE49-F238E27FC236}">
                <a16:creationId xmlns:a16="http://schemas.microsoft.com/office/drawing/2014/main" id="{F58EA318-61DC-6339-7B67-29ACD943BF6E}"/>
              </a:ext>
            </a:extLst>
          </p:cNvPr>
          <p:cNvSpPr txBox="1"/>
          <p:nvPr/>
        </p:nvSpPr>
        <p:spPr>
          <a:xfrm>
            <a:off x="88987" y="1170842"/>
            <a:ext cx="4769761" cy="1477328"/>
          </a:xfrm>
          <a:prstGeom prst="rect">
            <a:avLst/>
          </a:prstGeom>
          <a:solidFill>
            <a:schemeClr val="accent6">
              <a:lumMod val="20000"/>
              <a:lumOff val="80000"/>
            </a:schemeClr>
          </a:solidFill>
          <a:ln>
            <a:noFill/>
          </a:ln>
        </p:spPr>
        <p:txBody>
          <a:bodyPr wrap="square">
            <a:spAutoFit/>
          </a:bodyPr>
          <a:lstStyle/>
          <a:p>
            <a:pPr algn="just"/>
            <a:r>
              <a:rPr lang="it-IT" sz="1000" i="1" dirty="0">
                <a:latin typeface="Palatino Linotype" panose="02040502050505030304" pitchFamily="18" charset="0"/>
              </a:rPr>
              <a:t>Una CER è un insieme di cittadini, piccole e medie imprese, enti territoriali e autorità locali, incluse le amministrazioni comunali, le cooperative, gli enti di ricerca, gli enti religiosi, quelli del terzo settore e di protezione ambientale, che condividono l’energia elettrica rinnovabile prodotta da impianti nella disponibilità di uno o più soggetti associatisi alla comunità.</a:t>
            </a:r>
          </a:p>
          <a:p>
            <a:pPr algn="just"/>
            <a:r>
              <a:rPr lang="it-IT" sz="1000" i="1" dirty="0">
                <a:latin typeface="Palatino Linotype" panose="02040502050505030304" pitchFamily="18" charset="0"/>
              </a:rPr>
              <a:t>In una CER l’energia elettrica rinnovabile può esser condivisa tra i diversi soggetti produttori e consumatori, localizzati all’interno di uno medesimo perimetro geografico, grazie all’impiego della rete nazionale di distribuzione di energia elettrica, che rende possibile la condivisione virtuale di tale energia</a:t>
            </a:r>
          </a:p>
        </p:txBody>
      </p:sp>
      <p:sp>
        <p:nvSpPr>
          <p:cNvPr id="50" name="CasellaDiTesto 49">
            <a:extLst>
              <a:ext uri="{FF2B5EF4-FFF2-40B4-BE49-F238E27FC236}">
                <a16:creationId xmlns:a16="http://schemas.microsoft.com/office/drawing/2014/main" id="{623F5272-8CC7-804C-08B3-50ED36412F84}"/>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386449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24E930E-F8A2-0C82-726C-59E56B1F8264}"/>
              </a:ext>
            </a:extLst>
          </p:cNvPr>
          <p:cNvSpPr>
            <a:spLocks noGrp="1"/>
          </p:cNvSpPr>
          <p:nvPr>
            <p:ph type="sldNum" sz="quarter" idx="12"/>
          </p:nvPr>
        </p:nvSpPr>
        <p:spPr/>
        <p:txBody>
          <a:bodyPr/>
          <a:lstStyle/>
          <a:p>
            <a:fld id="{C8B92C26-1B65-2440-8B1F-41834F12A775}" type="slidenum">
              <a:rPr lang="it-IT" smtClean="0"/>
              <a:t>9</a:t>
            </a:fld>
            <a:endParaRPr lang="it-IT"/>
          </a:p>
        </p:txBody>
      </p:sp>
      <p:sp>
        <p:nvSpPr>
          <p:cNvPr id="4" name="CasellaDiTesto 3">
            <a:extLst>
              <a:ext uri="{FF2B5EF4-FFF2-40B4-BE49-F238E27FC236}">
                <a16:creationId xmlns:a16="http://schemas.microsoft.com/office/drawing/2014/main" id="{8C8592A1-0A0B-FE2C-174D-806B5D4E3697}"/>
              </a:ext>
            </a:extLst>
          </p:cNvPr>
          <p:cNvSpPr txBox="1"/>
          <p:nvPr/>
        </p:nvSpPr>
        <p:spPr>
          <a:xfrm>
            <a:off x="231530" y="996295"/>
            <a:ext cx="11728939" cy="646331"/>
          </a:xfrm>
          <a:prstGeom prst="rect">
            <a:avLst/>
          </a:prstGeom>
          <a:solidFill>
            <a:schemeClr val="accent6">
              <a:lumMod val="20000"/>
              <a:lumOff val="80000"/>
            </a:schemeClr>
          </a:solidFill>
        </p:spPr>
        <p:txBody>
          <a:bodyPr wrap="square" rtlCol="0">
            <a:spAutoFit/>
          </a:bodyPr>
          <a:lstStyle/>
          <a:p>
            <a:pPr algn="ctr"/>
            <a:r>
              <a:rPr lang="it-IT" sz="2400" b="1" dirty="0">
                <a:solidFill>
                  <a:schemeClr val="accent1"/>
                </a:solidFill>
                <a:latin typeface="Copperplate" panose="02000504000000020004" pitchFamily="2" charset="77"/>
              </a:rPr>
              <a:t>FAQ</a:t>
            </a:r>
            <a:endParaRPr lang="it-IT" b="1" dirty="0">
              <a:solidFill>
                <a:srgbClr val="FF0000"/>
              </a:solidFill>
              <a:latin typeface="Copperplate" panose="02000504000000020004" pitchFamily="2" charset="77"/>
            </a:endParaRPr>
          </a:p>
          <a:p>
            <a:pPr algn="ctr"/>
            <a:r>
              <a:rPr lang="it-IT" sz="1200" i="1" dirty="0">
                <a:solidFill>
                  <a:schemeClr val="accent1"/>
                </a:solidFill>
                <a:latin typeface="Copperplate" panose="02000504000000020004" pitchFamily="2" charset="77"/>
              </a:rPr>
              <a:t>Le Domande più frequenti sulla tematica delle Comunità Energetiche Rinnovabili (1)</a:t>
            </a:r>
          </a:p>
        </p:txBody>
      </p:sp>
      <p:sp>
        <p:nvSpPr>
          <p:cNvPr id="6" name="CasellaDiTesto 5">
            <a:extLst>
              <a:ext uri="{FF2B5EF4-FFF2-40B4-BE49-F238E27FC236}">
                <a16:creationId xmlns:a16="http://schemas.microsoft.com/office/drawing/2014/main" id="{17A59F54-80D4-349D-B08B-D064E483D879}"/>
              </a:ext>
            </a:extLst>
          </p:cNvPr>
          <p:cNvSpPr txBox="1"/>
          <p:nvPr/>
        </p:nvSpPr>
        <p:spPr>
          <a:xfrm>
            <a:off x="231527" y="1708204"/>
            <a:ext cx="11728939" cy="4555093"/>
          </a:xfrm>
          <a:prstGeom prst="rect">
            <a:avLst/>
          </a:prstGeom>
          <a:noFill/>
        </p:spPr>
        <p:txBody>
          <a:bodyPr wrap="square">
            <a:spAutoFit/>
          </a:bodyPr>
          <a:lstStyle/>
          <a:p>
            <a:pPr algn="just"/>
            <a:r>
              <a:rPr lang="it-IT" sz="1000" dirty="0">
                <a:latin typeface="Palatino Linotype" panose="02040502050505030304" pitchFamily="18" charset="0"/>
              </a:rPr>
              <a:t>1. Cosa è una Comunità Energetica Rinnovabile (CER)?</a:t>
            </a:r>
          </a:p>
          <a:p>
            <a:pPr marL="401638" algn="just"/>
            <a:r>
              <a:rPr lang="it-IT" sz="1000" i="1" dirty="0">
                <a:latin typeface="Palatino Linotype" panose="02040502050505030304" pitchFamily="18" charset="0"/>
              </a:rPr>
              <a:t>Una CER è un insieme di cittadini, piccole e medie imprese, enti territoriali e autorità locali, incluse le amministrazioni comunali, le cooperative, gli enti di ricerca, gli enti religiosi, quelli del terzo settore e di protezione ambientale, che condividono l’energia elettrica rinnovabile prodotta da impianti nella disponibilità di uno o più soggetti associatisi alla comunità. In una CER l’energia elettrica rinnovabile può esser condivisa tra i diversi soggetti produttori e consumatori, localizzati all’interno di uno medesimo perimetro geografico, grazie all’impiego della rete nazionale di distribuzione di energia elettrica, che rende possibile la condivisione virtuale di tale energia.</a:t>
            </a:r>
          </a:p>
          <a:p>
            <a:pPr algn="just"/>
            <a:endParaRPr lang="it-IT" sz="1000" dirty="0">
              <a:latin typeface="Palatino Linotype" panose="02040502050505030304" pitchFamily="18" charset="0"/>
            </a:endParaRPr>
          </a:p>
          <a:p>
            <a:pPr algn="just"/>
            <a:r>
              <a:rPr lang="it-IT" sz="1000" dirty="0">
                <a:latin typeface="Palatino Linotype" panose="02040502050505030304" pitchFamily="18" charset="0"/>
              </a:rPr>
              <a:t>2. Quale è l’obiettivo di una CER?</a:t>
            </a:r>
          </a:p>
          <a:p>
            <a:pPr marL="401638" algn="just"/>
            <a:r>
              <a:rPr lang="it-IT" sz="1000" i="1" dirty="0">
                <a:latin typeface="Palatino Linotype" panose="02040502050505030304" pitchFamily="18" charset="0"/>
              </a:rPr>
              <a:t>L’obiettivo principale di una CER è quello di fornire benefici ambientali, economici e sociali ai propri membri o soci e alle aree locali in cui opera, attraverso l’autoconsumo di energia rinnovabile.</a:t>
            </a:r>
          </a:p>
          <a:p>
            <a:pPr marL="401638" algn="just"/>
            <a:endParaRPr lang="it-IT" sz="1000" i="1" dirty="0">
              <a:latin typeface="Palatino Linotype" panose="02040502050505030304" pitchFamily="18" charset="0"/>
            </a:endParaRPr>
          </a:p>
          <a:p>
            <a:pPr algn="just"/>
            <a:r>
              <a:rPr lang="it-IT" sz="1000" dirty="0">
                <a:latin typeface="Palatino Linotype" panose="02040502050505030304" pitchFamily="18" charset="0"/>
              </a:rPr>
              <a:t>3. Quali sono i vantaggi «generali», per il nostro Paese, della diffusione delle CER? </a:t>
            </a:r>
          </a:p>
          <a:p>
            <a:pPr marL="401638" algn="just"/>
            <a:r>
              <a:rPr lang="it-IT" sz="1000" i="1" dirty="0">
                <a:latin typeface="Palatino Linotype" panose="02040502050505030304" pitchFamily="18" charset="0"/>
              </a:rPr>
              <a:t>Le CER contribuiscono a creare una sorta di «indipendenza territoriale energetica», sensibilizzano i partecipanti all’uso razionale dell’energia rispetto alla sua generazione locale, è una strategia in grado di contribuire in modo significativo alla diffusione di impianti a fonti rinnovabili, alla riduzione dell’emissione di gas serra e all’indipendenza energetica del Paese, è una modalità per indurre/incentivare l’implementazione di tecniche, azioni, strumenti in grado di ottimizzare l’impiego di energia nella case, nei negozi e nelle fabbriche.</a:t>
            </a:r>
          </a:p>
          <a:p>
            <a:pPr algn="just"/>
            <a:endParaRPr lang="it-IT" sz="1000" dirty="0">
              <a:latin typeface="Palatino Linotype" panose="02040502050505030304" pitchFamily="18" charset="0"/>
            </a:endParaRPr>
          </a:p>
          <a:p>
            <a:pPr algn="just"/>
            <a:r>
              <a:rPr lang="it-IT" sz="1000" dirty="0">
                <a:latin typeface="Palatino Linotype" panose="02040502050505030304" pitchFamily="18" charset="0"/>
              </a:rPr>
              <a:t>4. Come si costituisce una CER?</a:t>
            </a:r>
          </a:p>
          <a:p>
            <a:pPr marL="401638" algn="just"/>
            <a:r>
              <a:rPr lang="it-IT" sz="1000" i="1" dirty="0">
                <a:latin typeface="Palatino Linotype" panose="02040502050505030304" pitchFamily="18" charset="0"/>
              </a:rPr>
              <a:t>Per prima cosa è necessario individuare le aree dove realizzare gli impianti alimentati da fonti rinnovabili e gli utenti con cui associarsi e condividere l’energia elettrica. È poi necessario costituire legalmente la CER, sotto forma di associazione, ente del terzo settore, cooperativa, cooperativa benefit, consorzio, organizzazione senza scopo di lucro, </a:t>
            </a:r>
            <a:r>
              <a:rPr lang="it-IT" sz="1000" i="1" dirty="0" err="1">
                <a:latin typeface="Palatino Linotype" panose="02040502050505030304" pitchFamily="18" charset="0"/>
              </a:rPr>
              <a:t>ecc</a:t>
            </a:r>
            <a:r>
              <a:rPr lang="it-IT" sz="1000" i="1" dirty="0">
                <a:latin typeface="Palatino Linotype" panose="02040502050505030304" pitchFamily="18" charset="0"/>
              </a:rPr>
              <a:t>…, ossia dotare la CER di una propria autonomia giuridica attraverso una qualsiasi forma che ne garantisca la conformità con i principali obiettivi costitutivi. Ogni CER è, pertanto, caratterizzata da un Atto Costitutivo, uno Statuto ed un Regolamento interno. L’adesione alla CER di un consumatore di energia o di un produttore di energia rinnovabile può avvenire nella fase di costituzione legale della CER, ovvero in una fase successiva, secondo le modalità previste negli atti e negli statuti delle stesse CER.</a:t>
            </a:r>
          </a:p>
          <a:p>
            <a:pPr algn="just"/>
            <a:endParaRPr lang="it-IT" sz="1000" dirty="0">
              <a:latin typeface="Palatino Linotype" panose="02040502050505030304" pitchFamily="18" charset="0"/>
            </a:endParaRPr>
          </a:p>
          <a:p>
            <a:pPr algn="just"/>
            <a:r>
              <a:rPr lang="it-IT" sz="1000" dirty="0">
                <a:latin typeface="Palatino Linotype" panose="02040502050505030304" pitchFamily="18" charset="0"/>
              </a:rPr>
              <a:t>5. Le grandi imprese, imprese o soggetti finanziari «terzi» rispetto al territorio di riferimento della CER,  possono far parte di una CER?</a:t>
            </a:r>
          </a:p>
          <a:p>
            <a:pPr marL="401638" algn="just"/>
            <a:r>
              <a:rPr lang="it-IT" sz="1000" i="1" dirty="0">
                <a:latin typeface="Palatino Linotype" panose="02040502050505030304" pitchFamily="18" charset="0"/>
              </a:rPr>
              <a:t>No, le grandi imprese non possono essere membri di una CER, MA (a) possono far parte di un gruppo di </a:t>
            </a:r>
            <a:r>
              <a:rPr lang="it-IT" sz="1000" i="1" dirty="0" err="1">
                <a:latin typeface="Palatino Linotype" panose="02040502050505030304" pitchFamily="18" charset="0"/>
              </a:rPr>
              <a:t>autoconsumatori</a:t>
            </a:r>
            <a:r>
              <a:rPr lang="it-IT" sz="1000" i="1" dirty="0">
                <a:latin typeface="Palatino Linotype" panose="02040502050505030304" pitchFamily="18" charset="0"/>
              </a:rPr>
              <a:t> rinnovabili e (b) possono porsi quali «soggetti terzi» che pongono l’impianto generativo «nella disponibilità della CER», ovvero: le grandi imprese, imprese dedicate alla vendita di energia o imprese e/o soggetti finanziari «terzi», anche rispetto al territorio di riferimento, possono realizzare l’impianto afferente alla CER e «metterlo nella disponibilità» della CER per il periodo contrattualizzato allo scopo, ovvero possono «affittarlo» alla CER.</a:t>
            </a:r>
          </a:p>
          <a:p>
            <a:pPr algn="just"/>
            <a:endParaRPr lang="it-IT" sz="1000" dirty="0">
              <a:latin typeface="Palatino Linotype" panose="02040502050505030304" pitchFamily="18" charset="0"/>
            </a:endParaRPr>
          </a:p>
          <a:p>
            <a:pPr algn="just"/>
            <a:r>
              <a:rPr lang="it-IT" sz="1000" dirty="0">
                <a:latin typeface="Palatino Linotype" panose="02040502050505030304" pitchFamily="18" charset="0"/>
              </a:rPr>
              <a:t>6. Chi aderisce alla CER ha dei vincoli sulla fornitura di energia elettrica?</a:t>
            </a:r>
          </a:p>
          <a:p>
            <a:pPr marL="401638" algn="just"/>
            <a:r>
              <a:rPr lang="it-IT" sz="1000" i="1" dirty="0">
                <a:latin typeface="Palatino Linotype" panose="02040502050505030304" pitchFamily="18" charset="0"/>
              </a:rPr>
              <a:t>Tutti i partecipanti alla CER - che siano consumatori finali di energia elettrica o </a:t>
            </a:r>
            <a:r>
              <a:rPr lang="it-IT" sz="1000" i="1" dirty="0" err="1">
                <a:latin typeface="Palatino Linotype" panose="02040502050505030304" pitchFamily="18" charset="0"/>
              </a:rPr>
              <a:t>autoconsumatori</a:t>
            </a:r>
            <a:r>
              <a:rPr lang="it-IT" sz="1000" i="1" dirty="0">
                <a:latin typeface="Palatino Linotype" panose="02040502050505030304" pitchFamily="18" charset="0"/>
              </a:rPr>
              <a:t> (ossia consumatori che possiedono un impianto di produzione da fonte rinnovabile e che producono energia per sé stessi e per i componenti della CER) - mantengono i loro diritti di clienti finali, compreso quello della scelta del fornitore di energia elettrica e hanno la facoltà di uscire dalla Comunità quando lo desiderano, secondo le regole e le indicazioni contenuti nello statuto. Le stesse facoltà di ingresso e di uscita sono altresì garantite ai produttori da fonte rinnovabile.</a:t>
            </a:r>
          </a:p>
        </p:txBody>
      </p:sp>
      <p:sp>
        <p:nvSpPr>
          <p:cNvPr id="2" name="CasellaDiTesto 1">
            <a:extLst>
              <a:ext uri="{FF2B5EF4-FFF2-40B4-BE49-F238E27FC236}">
                <a16:creationId xmlns:a16="http://schemas.microsoft.com/office/drawing/2014/main" id="{1C0B1EC4-F1B3-F536-353C-846E2E86A888}"/>
              </a:ext>
            </a:extLst>
          </p:cNvPr>
          <p:cNvSpPr txBox="1"/>
          <p:nvPr/>
        </p:nvSpPr>
        <p:spPr>
          <a:xfrm>
            <a:off x="4651128" y="109536"/>
            <a:ext cx="2889742" cy="369332"/>
          </a:xfrm>
          <a:prstGeom prst="rect">
            <a:avLst/>
          </a:prstGeom>
          <a:solidFill>
            <a:schemeClr val="accent6">
              <a:lumMod val="20000"/>
              <a:lumOff val="80000"/>
            </a:schemeClr>
          </a:solidFill>
        </p:spPr>
        <p:txBody>
          <a:bodyPr wrap="square" rtlCol="0">
            <a:spAutoFit/>
          </a:bodyPr>
          <a:lstStyle/>
          <a:p>
            <a:pPr algn="ctr"/>
            <a:r>
              <a:rPr lang="it-IT" b="1" i="1" dirty="0">
                <a:solidFill>
                  <a:schemeClr val="accent1"/>
                </a:solidFill>
                <a:latin typeface="Copperplate" panose="02000504000000020004" pitchFamily="2" charset="77"/>
              </a:rPr>
              <a:t>2(a) 	Domande?</a:t>
            </a:r>
          </a:p>
        </p:txBody>
      </p:sp>
      <p:sp>
        <p:nvSpPr>
          <p:cNvPr id="5" name="Freccia destra 4">
            <a:extLst>
              <a:ext uri="{FF2B5EF4-FFF2-40B4-BE49-F238E27FC236}">
                <a16:creationId xmlns:a16="http://schemas.microsoft.com/office/drawing/2014/main" id="{AB1513F8-7640-546C-B5D2-0CD110649DCC}"/>
              </a:ext>
            </a:extLst>
          </p:cNvPr>
          <p:cNvSpPr/>
          <p:nvPr/>
        </p:nvSpPr>
        <p:spPr>
          <a:xfrm rot="5400000">
            <a:off x="5911332" y="298057"/>
            <a:ext cx="369331" cy="89598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06FF4B51-376B-6249-48B9-01A1E095920E}"/>
              </a:ext>
            </a:extLst>
          </p:cNvPr>
          <p:cNvPicPr>
            <a:picLocks noChangeAspect="1"/>
          </p:cNvPicPr>
          <p:nvPr/>
        </p:nvPicPr>
        <p:blipFill>
          <a:blip r:embed="rId3"/>
          <a:stretch>
            <a:fillRect/>
          </a:stretch>
        </p:blipFill>
        <p:spPr>
          <a:xfrm>
            <a:off x="93688" y="6302688"/>
            <a:ext cx="373037" cy="418787"/>
          </a:xfrm>
          <a:prstGeom prst="rect">
            <a:avLst/>
          </a:prstGeom>
        </p:spPr>
      </p:pic>
      <p:sp>
        <p:nvSpPr>
          <p:cNvPr id="8" name="CasellaDiTesto 7">
            <a:extLst>
              <a:ext uri="{FF2B5EF4-FFF2-40B4-BE49-F238E27FC236}">
                <a16:creationId xmlns:a16="http://schemas.microsoft.com/office/drawing/2014/main" id="{CEBB908A-CFCA-B51B-1E18-2B912C451B94}"/>
              </a:ext>
            </a:extLst>
          </p:cNvPr>
          <p:cNvSpPr txBox="1"/>
          <p:nvPr/>
        </p:nvSpPr>
        <p:spPr>
          <a:xfrm>
            <a:off x="5497750" y="6538912"/>
            <a:ext cx="1266825" cy="230832"/>
          </a:xfrm>
          <a:prstGeom prst="rect">
            <a:avLst/>
          </a:prstGeom>
          <a:noFill/>
        </p:spPr>
        <p:txBody>
          <a:bodyPr wrap="square">
            <a:spAutoFit/>
          </a:bodyPr>
          <a:lstStyle/>
          <a:p>
            <a:r>
              <a:rPr lang="it-IT" sz="900" i="1" dirty="0">
                <a:latin typeface="Palatino Linotype" panose="02040502050505030304" pitchFamily="18" charset="0"/>
                <a:cs typeface="Apple Chancery" panose="03020702040506060504" pitchFamily="66" charset="-79"/>
              </a:rPr>
              <a:t>Vademecum operativo </a:t>
            </a:r>
            <a:endParaRPr lang="it-IT" sz="900" dirty="0"/>
          </a:p>
        </p:txBody>
      </p:sp>
    </p:spTree>
    <p:extLst>
      <p:ext uri="{BB962C8B-B14F-4D97-AF65-F5344CB8AC3E}">
        <p14:creationId xmlns:p14="http://schemas.microsoft.com/office/powerpoint/2010/main" val="7792582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4259</TotalTime>
  <Words>9522</Words>
  <Application>Microsoft Macintosh PowerPoint</Application>
  <PresentationFormat>Widescreen</PresentationFormat>
  <Paragraphs>535</Paragraphs>
  <Slides>35</Slides>
  <Notes>13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35</vt:i4>
      </vt:variant>
    </vt:vector>
  </HeadingPairs>
  <TitlesOfParts>
    <vt:vector size="46" baseType="lpstr">
      <vt:lpstr>Arial</vt:lpstr>
      <vt:lpstr>Calibri</vt:lpstr>
      <vt:lpstr>Calibri Light</vt:lpstr>
      <vt:lpstr>Copperplate</vt:lpstr>
      <vt:lpstr>Courier New</vt:lpstr>
      <vt:lpstr>Palatino Linotype</vt:lpstr>
      <vt:lpstr>Rockwell</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creazione di  Comunità Energetiche Rinnovabili</dc:title>
  <dc:creator>roberto fazioli</dc:creator>
  <cp:lastModifiedBy>Fazioli Roberto</cp:lastModifiedBy>
  <cp:revision>660</cp:revision>
  <dcterms:created xsi:type="dcterms:W3CDTF">2022-03-22T22:11:14Z</dcterms:created>
  <dcterms:modified xsi:type="dcterms:W3CDTF">2024-10-28T15:16:05Z</dcterms:modified>
</cp:coreProperties>
</file>